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17"/>
  </p:notesMasterIdLst>
  <p:sldIdLst>
    <p:sldId id="394" r:id="rId5"/>
    <p:sldId id="395" r:id="rId6"/>
    <p:sldId id="399" r:id="rId7"/>
    <p:sldId id="396" r:id="rId8"/>
    <p:sldId id="397" r:id="rId9"/>
    <p:sldId id="400" r:id="rId10"/>
    <p:sldId id="401" r:id="rId11"/>
    <p:sldId id="402" r:id="rId12"/>
    <p:sldId id="403" r:id="rId13"/>
    <p:sldId id="406" r:id="rId14"/>
    <p:sldId id="405" r:id="rId15"/>
    <p:sldId id="404" r:id="rId16"/>
  </p:sldIdLst>
  <p:sldSz cx="24384000" cy="13716000"/>
  <p:notesSz cx="6858000" cy="9144000"/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0AD9400-DDAB-228B-D2C0-71E20B797DF1}" name="Milena Kunz | FolienWerke GmbH" initials="MK|FG" userId="S::milena@folienwerke.ch::6368de57-fb2f-4713-9073-9556af846cf5" providerId="AD"/>
  <p188:author id="{22B18A46-A0D8-CCBE-0760-A08BA3A267DD}" name="Krauss Astrid HSLU" initials="KAH" userId="S::astrid.krauss@hslu.ch::05774647-534d-4e7b-bf42-e02b76d28550" providerId="AD"/>
  <p188:author id="{58412792-B17C-5C03-55E9-3560B444D1AD}" name="Amenda Ina HSLU" initials="AH" userId="S::ina.amenda@hslu.ch::f76260df-1f8e-4a68-90ac-20db44d17eba" providerId="AD"/>
  <p188:author id="{9885FC9C-8FB2-B393-104D-7549924C09DF}" name="Brun Simone HSLU I" initials="BSHI" userId="S::simone.brun@hslu.ch::2426a690-9774-4991-a3d7-9e85780a5bc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9DC2"/>
    <a:srgbClr val="77C5D8"/>
    <a:srgbClr val="BB365D"/>
    <a:srgbClr val="BAE0EA"/>
    <a:srgbClr val="F6A9B2"/>
    <a:srgbClr val="FFE086"/>
    <a:srgbClr val="F7A315"/>
    <a:srgbClr val="DAEEF3"/>
    <a:srgbClr val="FBD0D3"/>
    <a:srgbClr val="FFF0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15"/>
    <p:restoredTop sz="94719"/>
  </p:normalViewPr>
  <p:slideViewPr>
    <p:cSldViewPr snapToGrid="0">
      <p:cViewPr varScale="1">
        <p:scale>
          <a:sx n="67" d="100"/>
          <a:sy n="67" d="100"/>
        </p:scale>
        <p:origin x="224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2.jpeg>
</file>

<file path=ppt/media/image3.png>
</file>

<file path=ppt/media/image4.sv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0A2682-9BBE-44F1-865A-71E92CD2A545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CBD9D-9EF3-4CA3-8346-68DA1B2B2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8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jpe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Text, Person, drinnen, Schreibtisch enthält.&#10;&#10;Automatisch generierte Beschreibung">
            <a:extLst>
              <a:ext uri="{FF2B5EF4-FFF2-40B4-BE49-F238E27FC236}">
                <a16:creationId xmlns:a16="http://schemas.microsoft.com/office/drawing/2014/main" id="{18CD36F9-52D9-4C4D-B7D7-42BB8699A3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2862" y="1486528"/>
            <a:ext cx="10181138" cy="12267689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03300" y="5952744"/>
            <a:ext cx="5120640" cy="1886614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None/>
              <a:defRPr sz="30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e-CH" noProof="0"/>
              <a:t>Untertitel über eine oder mehrere Zeilen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DA1384E-8BF3-4800-A29B-731CC7AD96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1945" y="866324"/>
            <a:ext cx="4024117" cy="620204"/>
          </a:xfrm>
          <a:prstGeom prst="rect">
            <a:avLst/>
          </a:prstGeom>
        </p:spPr>
      </p:pic>
      <p:sp>
        <p:nvSpPr>
          <p:cNvPr id="27" name="DN|PlaceholderInline">
            <a:extLst>
              <a:ext uri="{FF2B5EF4-FFF2-40B4-BE49-F238E27FC236}">
                <a16:creationId xmlns:a16="http://schemas.microsoft.com/office/drawing/2014/main" id="{85235B01-FE68-449D-97FD-66925BB567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3301" y="10366913"/>
            <a:ext cx="10176561" cy="91613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0"/>
              </a:spcBef>
              <a:defRPr sz="2000" b="1"/>
            </a:lvl1pPr>
          </a:lstStyle>
          <a:p>
            <a:pPr lvl="0"/>
            <a:r>
              <a:rPr lang="de-CH" noProof="0"/>
              <a:t>Departement oder Abteilung</a:t>
            </a:r>
          </a:p>
        </p:txBody>
      </p:sp>
      <p:pic>
        <p:nvPicPr>
          <p:cNvPr id="24" name="Bild" descr="Bild">
            <a:extLst>
              <a:ext uri="{FF2B5EF4-FFF2-40B4-BE49-F238E27FC236}">
                <a16:creationId xmlns:a16="http://schemas.microsoft.com/office/drawing/2014/main" id="{DB676377-ABEC-4BEB-A623-F63C2CDA339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03300" y="12687890"/>
            <a:ext cx="1838907" cy="170860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B18995A-21ED-4742-86FC-8BB97CB293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4755" y="3099816"/>
            <a:ext cx="10176561" cy="1883664"/>
          </a:xfrm>
        </p:spPr>
        <p:txBody>
          <a:bodyPr anchor="b"/>
          <a:lstStyle>
            <a:lvl1pPr algn="l">
              <a:lnSpc>
                <a:spcPct val="100000"/>
              </a:lnSpc>
              <a:defRPr sz="6000"/>
            </a:lvl1pPr>
          </a:lstStyle>
          <a:p>
            <a:r>
              <a:rPr lang="de-CH" noProof="0"/>
              <a:t>Titel über eine</a:t>
            </a:r>
            <a:br>
              <a:rPr lang="de-CH" noProof="0"/>
            </a:br>
            <a:r>
              <a:rPr lang="de-CH" noProof="0"/>
              <a:t>oder mehrere Zeilen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86CDA308-BFF4-4FDC-AADD-983E46A9C5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11945" y="11283043"/>
            <a:ext cx="5120639" cy="30777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fld id="{4476952F-863A-48BC-BE87-02F713EE1857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4BFDEA92-A5E5-4EC9-983F-3BECBDAC98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noFill/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8D5729E-18FD-4C57-B99A-4A41CBF298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4542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ild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3DD274-0081-4267-A5E5-76A5876FE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51F99-2783-4D43-8F03-7C36C2D126C9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C8127D-E9F8-4681-B43F-B6F3E32169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3301" y="3651250"/>
            <a:ext cx="8578849" cy="870267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err="1"/>
              <a:t>Textebene</a:t>
            </a:r>
            <a:r>
              <a:rPr lang="en-US"/>
              <a:t> (Level 1)</a:t>
            </a:r>
          </a:p>
          <a:p>
            <a:pPr lvl="1"/>
            <a:r>
              <a:rPr lang="de-CH" noProof="0"/>
              <a:t>Erste Aufzählungsebene (Level 2)</a:t>
            </a:r>
            <a:endParaRPr lang="en-US"/>
          </a:p>
          <a:p>
            <a:pPr lvl="2"/>
            <a:r>
              <a:rPr lang="de-CH" noProof="0"/>
              <a:t>Zweite Aufzählungsebene (Level 3)</a:t>
            </a:r>
            <a:endParaRPr lang="en-US"/>
          </a:p>
          <a:p>
            <a:pPr lvl="3"/>
            <a:r>
              <a:rPr lang="de-CH" noProof="0"/>
              <a:t>Textüberschrift (Level 4)</a:t>
            </a:r>
            <a:endParaRPr lang="en-US"/>
          </a:p>
          <a:p>
            <a:pPr lvl="4"/>
            <a:r>
              <a:rPr lang="de-CH" noProof="0"/>
              <a:t>Kleinere Textebene, 24pt (Level 5)</a:t>
            </a: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928EF62-FB75-4E1F-8AA9-487AA4A774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300" y="1361139"/>
            <a:ext cx="8578849" cy="593101"/>
          </a:xfrm>
        </p:spPr>
        <p:txBody>
          <a:bodyPr anchor="b"/>
          <a:lstStyle>
            <a:lvl1pPr>
              <a:defRPr/>
            </a:lvl1pPr>
          </a:lstStyle>
          <a:p>
            <a:r>
              <a:rPr lang="de-CH" noProof="0"/>
              <a:t>Titel einfügen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52E0934F-96F1-4DCC-B2AD-781818AE8C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noFill/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76A8A41-D337-4BBA-B077-17E54CC86A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657A9C58-342D-4D2E-A65C-FD7EA89C513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03562" y="3412066"/>
            <a:ext cx="14280438" cy="103039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516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89D196-AE26-49F9-B103-78D647A71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CB5A9-448B-402F-95F8-85883A5020B3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7" name="Picture Placeholder 16">
            <a:extLst>
              <a:ext uri="{FF2B5EF4-FFF2-40B4-BE49-F238E27FC236}">
                <a16:creationId xmlns:a16="http://schemas.microsoft.com/office/drawing/2014/main" id="{A5DDA2B4-AD70-401C-9C49-03B19A37975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0351894" cy="120169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8" name="Text Placeholder 26">
            <a:extLst>
              <a:ext uri="{FF2B5EF4-FFF2-40B4-BE49-F238E27FC236}">
                <a16:creationId xmlns:a16="http://schemas.microsoft.com/office/drawing/2014/main" id="{4E33B494-B393-4D3A-A2AE-7BF9C06D84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516850" y="11016809"/>
            <a:ext cx="2870200" cy="1000128"/>
          </a:xfrm>
          <a:prstGeom prst="rect">
            <a:avLst/>
          </a:prstGeom>
        </p:spPr>
        <p:txBody>
          <a:bodyPr anchor="b"/>
          <a:lstStyle>
            <a:lvl1pPr>
              <a:spcBef>
                <a:spcPts val="0"/>
              </a:spcBef>
              <a:defRPr sz="2000"/>
            </a:lvl1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15E4824F-C280-40A1-8D10-2DE106A99A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2ABCD3A9-E76D-4F20-B86D-59862DC45A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13965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nke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3DBD525-8EB4-4EDB-93B2-A7F92EDA8A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4755" y="3099817"/>
            <a:ext cx="10176561" cy="1886614"/>
          </a:xfrm>
        </p:spPr>
        <p:txBody>
          <a:bodyPr anchor="b"/>
          <a:lstStyle>
            <a:lvl1pPr algn="l">
              <a:lnSpc>
                <a:spcPct val="100000"/>
              </a:lnSpc>
              <a:defRPr sz="6000"/>
            </a:lvl1pPr>
          </a:lstStyle>
          <a:p>
            <a:r>
              <a:rPr lang="de-CH" noProof="0"/>
              <a:t>Danke!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D267BF8-58C3-441D-8030-CC059B9311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1945" y="866324"/>
            <a:ext cx="4024117" cy="620204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1C22609-9B3C-4D04-9E70-7FFB7B5478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37692" y="12685145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600">
                <a:noFill/>
              </a:defRPr>
            </a:lvl1pPr>
          </a:lstStyle>
          <a:p>
            <a:fld id="{2D5834EC-1E0E-44AB-B3CF-8786115EF799}" type="datetime4">
              <a:rPr lang="de-CH" smtClean="0"/>
              <a:t>16. November 2022</a:t>
            </a:fld>
            <a:endParaRPr lang="en-US"/>
          </a:p>
        </p:txBody>
      </p:sp>
      <p:pic>
        <p:nvPicPr>
          <p:cNvPr id="11" name="Bild" descr="Bild">
            <a:extLst>
              <a:ext uri="{FF2B5EF4-FFF2-40B4-BE49-F238E27FC236}">
                <a16:creationId xmlns:a16="http://schemas.microsoft.com/office/drawing/2014/main" id="{1170F23D-36BD-4313-B16F-31E325E7BF0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03300" y="12687890"/>
            <a:ext cx="1838907" cy="17086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DN|PlaceholderInline">
            <a:extLst>
              <a:ext uri="{FF2B5EF4-FFF2-40B4-BE49-F238E27FC236}">
                <a16:creationId xmlns:a16="http://schemas.microsoft.com/office/drawing/2014/main" id="{D56479C6-CE1D-4819-94F9-8AA711297BCA}"/>
              </a:ext>
            </a:extLst>
          </p:cNvPr>
          <p:cNvSpPr txBox="1"/>
          <p:nvPr userDrawn="1"/>
        </p:nvSpPr>
        <p:spPr>
          <a:xfrm>
            <a:off x="1031421" y="8269244"/>
            <a:ext cx="16246929" cy="2769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b="1"/>
              <a:t>Hochschule Luzern</a:t>
            </a:r>
          </a:p>
          <a:p>
            <a:r>
              <a:rPr lang="en-US" sz="2000" b="1" err="1"/>
              <a:t>Departement</a:t>
            </a:r>
            <a:endParaRPr lang="en-US" sz="2000" b="1"/>
          </a:p>
          <a:p>
            <a:r>
              <a:rPr lang="en-US" sz="2000" err="1"/>
              <a:t>Institut</a:t>
            </a:r>
            <a:r>
              <a:rPr lang="en-US" sz="2000"/>
              <a:t> </a:t>
            </a:r>
            <a:r>
              <a:rPr lang="en-US" sz="2000" err="1"/>
              <a:t>oder</a:t>
            </a:r>
            <a:r>
              <a:rPr lang="en-US" sz="2000"/>
              <a:t> </a:t>
            </a:r>
            <a:r>
              <a:rPr lang="en-US" sz="2000" err="1"/>
              <a:t>Abteilung</a:t>
            </a:r>
            <a:endParaRPr lang="en-US" sz="2000"/>
          </a:p>
          <a:p>
            <a:r>
              <a:rPr lang="en-US" sz="2000" b="1" err="1"/>
              <a:t>Vorname</a:t>
            </a:r>
            <a:r>
              <a:rPr lang="en-US" sz="2000" b="1"/>
              <a:t> Name</a:t>
            </a:r>
          </a:p>
          <a:p>
            <a:r>
              <a:rPr lang="en-US" sz="2000" b="0" err="1"/>
              <a:t>Funktion</a:t>
            </a:r>
            <a:endParaRPr lang="en-US" sz="2000" b="0"/>
          </a:p>
          <a:p>
            <a:r>
              <a:t> </a:t>
            </a:r>
            <a:endParaRPr lang="en-US" sz="2000"/>
          </a:p>
          <a:p>
            <a:r>
              <a:t> </a:t>
            </a:r>
            <a:endParaRPr lang="en-US" sz="2000"/>
          </a:p>
          <a:p>
            <a:r>
              <a:rPr lang="en-US" sz="2000"/>
              <a:t>T </a:t>
            </a:r>
            <a:r>
              <a:rPr lang="en-US" sz="2000" err="1"/>
              <a:t>direkt</a:t>
            </a:r>
            <a:r>
              <a:rPr lang="en-US" sz="2000"/>
              <a:t> +41 41 XXX XX </a:t>
            </a:r>
            <a:r>
              <a:rPr lang="en-US" sz="2000" err="1"/>
              <a:t>XX</a:t>
            </a:r>
            <a:endParaRPr lang="en-US" sz="2000"/>
          </a:p>
          <a:p>
            <a:r>
              <a:rPr lang="en-US" sz="2000"/>
              <a:t>Vorname.name@hslu.ch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610740A7-DBEF-4A04-B30E-6CBA9A1329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noFill/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C6707AB-1DE4-4876-8FE0-451864A9E1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809724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670725" y="3209595"/>
            <a:ext cx="11137234" cy="9409046"/>
          </a:xfrm>
        </p:spPr>
        <p:txBody>
          <a:bodyPr/>
          <a:lstStyle/>
          <a:p>
            <a:pPr lvl="0"/>
            <a:r>
              <a:rPr lang="de-CH"/>
              <a:t>Click </a:t>
            </a:r>
            <a:r>
              <a:rPr lang="de-CH" err="1"/>
              <a:t>to</a:t>
            </a:r>
            <a:r>
              <a:rPr lang="de-CH"/>
              <a:t> </a:t>
            </a:r>
            <a:r>
              <a:rPr lang="de-CH" err="1"/>
              <a:t>edit</a:t>
            </a:r>
            <a:r>
              <a:rPr lang="de-CH"/>
              <a:t> Master </a:t>
            </a:r>
            <a:r>
              <a:rPr lang="de-CH" err="1"/>
              <a:t>text</a:t>
            </a:r>
            <a:r>
              <a:rPr lang="de-CH"/>
              <a:t> </a:t>
            </a:r>
            <a:r>
              <a:rPr lang="de-CH" err="1"/>
              <a:t>styles</a:t>
            </a:r>
            <a:endParaRPr lang="de-CH"/>
          </a:p>
          <a:p>
            <a:pPr lvl="1"/>
            <a:r>
              <a:rPr lang="de-CH"/>
              <a:t>Second </a:t>
            </a:r>
            <a:r>
              <a:rPr lang="de-CH" err="1"/>
              <a:t>level</a:t>
            </a:r>
            <a:endParaRPr lang="de-CH"/>
          </a:p>
          <a:p>
            <a:pPr lvl="2"/>
            <a:r>
              <a:rPr lang="de-CH"/>
              <a:t>Third </a:t>
            </a:r>
            <a:r>
              <a:rPr lang="de-CH" err="1"/>
              <a:t>level</a:t>
            </a:r>
            <a:endParaRPr lang="de-CH"/>
          </a:p>
          <a:p>
            <a:pPr lvl="3"/>
            <a:r>
              <a:rPr lang="de-CH" err="1"/>
              <a:t>Fourth</a:t>
            </a:r>
            <a:r>
              <a:rPr lang="de-CH"/>
              <a:t> </a:t>
            </a:r>
            <a:r>
              <a:rPr lang="de-CH" err="1"/>
              <a:t>level</a:t>
            </a:r>
            <a:endParaRPr lang="de-CH"/>
          </a:p>
          <a:p>
            <a:pPr lvl="4"/>
            <a:r>
              <a:rPr lang="de-CH" err="1"/>
              <a:t>Fifth</a:t>
            </a:r>
            <a:r>
              <a:rPr lang="de-CH"/>
              <a:t> </a:t>
            </a:r>
            <a:r>
              <a:rPr lang="de-CH" err="1"/>
              <a:t>level</a:t>
            </a:r>
            <a:endParaRPr lang="de-CH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  <p:custDataLst>
              <p:tags r:id="rId2"/>
            </p:custDataLst>
          </p:nvPr>
        </p:nvSpPr>
        <p:spPr>
          <a:xfrm>
            <a:off x="12576045" y="3209595"/>
            <a:ext cx="11137234" cy="9409046"/>
          </a:xfrm>
        </p:spPr>
        <p:txBody>
          <a:bodyPr/>
          <a:lstStyle/>
          <a:p>
            <a:pPr lvl="0"/>
            <a:r>
              <a:rPr lang="de-CH"/>
              <a:t>Click </a:t>
            </a:r>
            <a:r>
              <a:rPr lang="de-CH" err="1"/>
              <a:t>to</a:t>
            </a:r>
            <a:r>
              <a:rPr lang="de-CH"/>
              <a:t> </a:t>
            </a:r>
            <a:r>
              <a:rPr lang="de-CH" err="1"/>
              <a:t>edit</a:t>
            </a:r>
            <a:r>
              <a:rPr lang="de-CH"/>
              <a:t> Master </a:t>
            </a:r>
            <a:r>
              <a:rPr lang="de-CH" err="1"/>
              <a:t>text</a:t>
            </a:r>
            <a:r>
              <a:rPr lang="de-CH"/>
              <a:t> </a:t>
            </a:r>
            <a:r>
              <a:rPr lang="de-CH" err="1"/>
              <a:t>styles</a:t>
            </a:r>
            <a:endParaRPr lang="de-CH"/>
          </a:p>
          <a:p>
            <a:pPr lvl="1"/>
            <a:r>
              <a:rPr lang="de-CH"/>
              <a:t>Second </a:t>
            </a:r>
            <a:r>
              <a:rPr lang="de-CH" err="1"/>
              <a:t>level</a:t>
            </a:r>
            <a:endParaRPr lang="de-CH"/>
          </a:p>
          <a:p>
            <a:pPr lvl="2"/>
            <a:r>
              <a:rPr lang="de-CH"/>
              <a:t>Third </a:t>
            </a:r>
            <a:r>
              <a:rPr lang="de-CH" err="1"/>
              <a:t>level</a:t>
            </a:r>
            <a:endParaRPr lang="de-CH"/>
          </a:p>
          <a:p>
            <a:pPr lvl="3"/>
            <a:r>
              <a:rPr lang="de-CH" err="1"/>
              <a:t>Fourth</a:t>
            </a:r>
            <a:r>
              <a:rPr lang="de-CH"/>
              <a:t> </a:t>
            </a:r>
            <a:r>
              <a:rPr lang="de-CH" err="1"/>
              <a:t>level</a:t>
            </a:r>
            <a:endParaRPr lang="de-CH"/>
          </a:p>
          <a:p>
            <a:pPr lvl="4"/>
            <a:r>
              <a:rPr lang="de-CH" err="1"/>
              <a:t>Fifth</a:t>
            </a:r>
            <a:r>
              <a:rPr lang="de-CH"/>
              <a:t> </a:t>
            </a:r>
            <a:r>
              <a:rPr lang="de-CH" err="1"/>
              <a:t>level</a:t>
            </a:r>
            <a:endParaRPr lang="de-CH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2EF44BD-63D7-9C44-8ECC-DBF07A51AD2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Hochschule Luzern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045B2C0-6B4E-B547-A52A-CC513339400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524A0DFA-C68B-5446-B1E4-E221AD5CB50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6532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2DA1384E-8BF3-4800-A29B-731CC7AD96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1945" y="866324"/>
            <a:ext cx="4024117" cy="620204"/>
          </a:xfrm>
          <a:prstGeom prst="rect">
            <a:avLst/>
          </a:prstGeom>
        </p:spPr>
      </p:pic>
      <p:pic>
        <p:nvPicPr>
          <p:cNvPr id="16" name="Bild" descr="Bild">
            <a:extLst>
              <a:ext uri="{FF2B5EF4-FFF2-40B4-BE49-F238E27FC236}">
                <a16:creationId xmlns:a16="http://schemas.microsoft.com/office/drawing/2014/main" id="{91A1E4F9-D2EB-417B-ABA1-D8FBB972DE7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03300" y="12687890"/>
            <a:ext cx="1838907" cy="170860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1502E79F-F928-4FF1-826D-3040EE940C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4755" y="3099816"/>
            <a:ext cx="10176561" cy="1883664"/>
          </a:xfrm>
        </p:spPr>
        <p:txBody>
          <a:bodyPr anchor="b"/>
          <a:lstStyle>
            <a:lvl1pPr algn="l">
              <a:lnSpc>
                <a:spcPct val="100000"/>
              </a:lnSpc>
              <a:defRPr sz="6000"/>
            </a:lvl1pPr>
          </a:lstStyle>
          <a:p>
            <a:r>
              <a:rPr lang="de-CH" noProof="0"/>
              <a:t>Titel über eine</a:t>
            </a:r>
            <a:br>
              <a:rPr lang="de-CH" noProof="0"/>
            </a:br>
            <a:r>
              <a:rPr lang="de-CH" noProof="0"/>
              <a:t>oder mehrere Zeilen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62366D33-6B6D-4D08-B2D6-4DB31ED8B4B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03300" y="5952744"/>
            <a:ext cx="5120640" cy="1886614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None/>
              <a:defRPr sz="30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e-CH" noProof="0"/>
              <a:t>Untertitel über eine oder mehrere Zeilen</a:t>
            </a:r>
          </a:p>
        </p:txBody>
      </p:sp>
      <p:pic>
        <p:nvPicPr>
          <p:cNvPr id="3" name="Grafik 2" descr="Ein Bild, das Person, drinnen, Personen, Fenster enthält.&#10;&#10;Automatisch generierte Beschreibung">
            <a:extLst>
              <a:ext uri="{FF2B5EF4-FFF2-40B4-BE49-F238E27FC236}">
                <a16:creationId xmlns:a16="http://schemas.microsoft.com/office/drawing/2014/main" id="{A8DD6327-CF27-4713-80F9-CC74E216491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6146" y="324"/>
            <a:ext cx="12192000" cy="12034058"/>
          </a:xfrm>
          <a:prstGeom prst="rect">
            <a:avLst/>
          </a:prstGeom>
        </p:spPr>
      </p:pic>
      <p:sp>
        <p:nvSpPr>
          <p:cNvPr id="17" name="DN|PlaceholderInline">
            <a:extLst>
              <a:ext uri="{FF2B5EF4-FFF2-40B4-BE49-F238E27FC236}">
                <a16:creationId xmlns:a16="http://schemas.microsoft.com/office/drawing/2014/main" id="{A38F6540-9BDF-4E92-8F7E-9B2E89A110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3301" y="10366913"/>
            <a:ext cx="10176561" cy="91613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0"/>
              </a:spcBef>
              <a:defRPr sz="2000" b="1"/>
            </a:lvl1pPr>
          </a:lstStyle>
          <a:p>
            <a:pPr lvl="0"/>
            <a:r>
              <a:rPr lang="de-CH" noProof="0"/>
              <a:t>Departement oder Abteilung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B2E12F2-847D-4950-B330-D3872D7069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11945" y="11283043"/>
            <a:ext cx="5120639" cy="30777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fld id="{32D0894C-3D24-4931-9A0A-034DFB65D7D6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CDC071EB-2266-40D2-AB63-31F8D7BCF9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noFill/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190C50E6-A266-482C-B0BE-00474B892B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5096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2DA1384E-8BF3-4800-A29B-731CC7AD96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1945" y="866324"/>
            <a:ext cx="4024117" cy="620204"/>
          </a:xfrm>
          <a:prstGeom prst="rect">
            <a:avLst/>
          </a:prstGeom>
        </p:spPr>
      </p:pic>
      <p:pic>
        <p:nvPicPr>
          <p:cNvPr id="16" name="Bild" descr="Bild">
            <a:extLst>
              <a:ext uri="{FF2B5EF4-FFF2-40B4-BE49-F238E27FC236}">
                <a16:creationId xmlns:a16="http://schemas.microsoft.com/office/drawing/2014/main" id="{51250317-DAE9-4E04-800E-141E77359EB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03300" y="12687890"/>
            <a:ext cx="1838907" cy="170860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A06C1D0D-F2DD-42E2-A95A-04D30C0423B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4755" y="3099816"/>
            <a:ext cx="8691695" cy="1883664"/>
          </a:xfrm>
        </p:spPr>
        <p:txBody>
          <a:bodyPr anchor="b"/>
          <a:lstStyle>
            <a:lvl1pPr algn="l">
              <a:lnSpc>
                <a:spcPct val="100000"/>
              </a:lnSpc>
              <a:defRPr sz="6000"/>
            </a:lvl1pPr>
          </a:lstStyle>
          <a:p>
            <a:r>
              <a:rPr lang="de-CH" noProof="0"/>
              <a:t>Titel über eine</a:t>
            </a:r>
            <a:br>
              <a:rPr lang="de-CH" noProof="0"/>
            </a:br>
            <a:r>
              <a:rPr lang="de-CH" noProof="0"/>
              <a:t>oder mehrere Zeilen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46E88974-0312-4EF7-957A-C28F7C1FFF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03300" y="5952744"/>
            <a:ext cx="5120640" cy="1886614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None/>
              <a:defRPr sz="30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e-CH" noProof="0"/>
              <a:t>Untertitel über eine oder mehrere Zeilen</a:t>
            </a:r>
          </a:p>
        </p:txBody>
      </p:sp>
      <p:sp>
        <p:nvSpPr>
          <p:cNvPr id="17" name="DN|PlaceholderInline">
            <a:extLst>
              <a:ext uri="{FF2B5EF4-FFF2-40B4-BE49-F238E27FC236}">
                <a16:creationId xmlns:a16="http://schemas.microsoft.com/office/drawing/2014/main" id="{7873E0FA-F6D9-40EB-9F38-61E3ADBA89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3301" y="10366913"/>
            <a:ext cx="8691695" cy="91613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0"/>
              </a:spcBef>
              <a:defRPr sz="2000" b="1"/>
            </a:lvl1pPr>
          </a:lstStyle>
          <a:p>
            <a:pPr lvl="0"/>
            <a:r>
              <a:rPr lang="de-CH" noProof="0"/>
              <a:t>Departement oder Abteilung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F01C988-4BA4-4F4B-92C4-53FFF7CD92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11945" y="11283043"/>
            <a:ext cx="5120639" cy="30777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fld id="{D6A2154D-42C3-4620-9E7A-77759F5B6604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EE417DD0-5891-455B-B1AE-7601BC76A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noFill/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6ECD0DC-83A7-4D39-98BB-BDA04B26E8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  <p:pic>
        <p:nvPicPr>
          <p:cNvPr id="3" name="Grafik 2" descr="Ein Bild, das Person, Boden, Anzug, angezogen enthält.&#10;&#10;Automatisch generierte Beschreibung">
            <a:extLst>
              <a:ext uri="{FF2B5EF4-FFF2-40B4-BE49-F238E27FC236}">
                <a16:creationId xmlns:a16="http://schemas.microsoft.com/office/drawing/2014/main" id="{B92F74D8-57EF-4AA5-A030-8DF4ECC0862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7442" y="3412066"/>
            <a:ext cx="14266558" cy="1030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471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ohne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2DA1384E-8BF3-4800-A29B-731CC7AD96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1945" y="866324"/>
            <a:ext cx="4024117" cy="620204"/>
          </a:xfrm>
          <a:prstGeom prst="rect">
            <a:avLst/>
          </a:prstGeom>
        </p:spPr>
      </p:pic>
      <p:pic>
        <p:nvPicPr>
          <p:cNvPr id="16" name="Bild" descr="Bild">
            <a:extLst>
              <a:ext uri="{FF2B5EF4-FFF2-40B4-BE49-F238E27FC236}">
                <a16:creationId xmlns:a16="http://schemas.microsoft.com/office/drawing/2014/main" id="{51250317-DAE9-4E04-800E-141E77359EB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03300" y="12687890"/>
            <a:ext cx="1838907" cy="170860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A06C1D0D-F2DD-42E2-A95A-04D30C0423B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4756" y="3099816"/>
            <a:ext cx="11186826" cy="1883664"/>
          </a:xfrm>
        </p:spPr>
        <p:txBody>
          <a:bodyPr anchor="b"/>
          <a:lstStyle>
            <a:lvl1pPr algn="l">
              <a:lnSpc>
                <a:spcPct val="100000"/>
              </a:lnSpc>
              <a:defRPr sz="6000"/>
            </a:lvl1pPr>
          </a:lstStyle>
          <a:p>
            <a:r>
              <a:rPr lang="de-CH" noProof="0"/>
              <a:t>Titel über eine</a:t>
            </a:r>
            <a:br>
              <a:rPr lang="de-CH" noProof="0"/>
            </a:br>
            <a:r>
              <a:rPr lang="de-CH" noProof="0"/>
              <a:t>oder mehrere Zeilen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46E88974-0312-4EF7-957A-C28F7C1FFF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03300" y="5952744"/>
            <a:ext cx="11188700" cy="1886614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None/>
              <a:defRPr sz="30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e-CH" noProof="0"/>
              <a:t>Untertitel über eine oder mehrere Zeilen</a:t>
            </a:r>
          </a:p>
        </p:txBody>
      </p:sp>
      <p:sp>
        <p:nvSpPr>
          <p:cNvPr id="17" name="DN|PlaceholderInline">
            <a:extLst>
              <a:ext uri="{FF2B5EF4-FFF2-40B4-BE49-F238E27FC236}">
                <a16:creationId xmlns:a16="http://schemas.microsoft.com/office/drawing/2014/main" id="{5039B751-2552-423C-BEA3-631B1B02EE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3301" y="10366913"/>
            <a:ext cx="10176561" cy="91613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0"/>
              </a:spcBef>
              <a:defRPr sz="2000" b="1"/>
            </a:lvl1pPr>
          </a:lstStyle>
          <a:p>
            <a:pPr lvl="0"/>
            <a:r>
              <a:rPr lang="de-CH" noProof="0"/>
              <a:t>Departement oder Abteilung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375F7982-CBE7-4571-A5CF-5BA9EBC93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11945" y="11283043"/>
            <a:ext cx="5120639" cy="30777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fld id="{B7B5D7FF-C388-42E5-80B9-3757EA34870B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F22D98A4-7EEE-4DB0-BDB9-0F8993EB52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noFill/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2D57A0F-5B75-4CC0-AE89-F96BB037B8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69912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6C10928-4E14-4EA1-A12C-5AD2CB6CCA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37692" y="12685145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DE042629-1B22-412C-AB3E-D6582210C3CD}" type="datetime4">
              <a:rPr lang="de-CH" noProof="0" smtClean="0"/>
              <a:t>16. November 2022</a:t>
            </a:fld>
            <a:endParaRPr lang="de-CH" noProof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9F73D3-61DF-487A-A095-9ABE52E7CF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3300" y="3651250"/>
            <a:ext cx="22380918" cy="87026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2D59327-8DF3-4838-BF12-61EBE9590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30E5D88A-8A10-48B3-B9F9-85C27642E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62AC87F-9BEF-4214-BB82-43A33F67DD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2366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00" userDrawn="1">
          <p15:clr>
            <a:srgbClr val="F26B43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6C10928-4E14-4EA1-A12C-5AD2CB6CCA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37692" y="12685145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5882A47A-A023-417A-831E-02330955F076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9E2C1980-F360-409F-8C22-405AEED4399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03300" y="3651250"/>
            <a:ext cx="10195560" cy="87026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6776978B-3B7A-48A0-9AB8-F10BB7D8409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188655" y="3651251"/>
            <a:ext cx="10195560" cy="87026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54651F6-9DB8-4F1A-AD6F-6223CE48D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300" y="1361139"/>
            <a:ext cx="22380916" cy="593101"/>
          </a:xfrm>
        </p:spPr>
        <p:txBody>
          <a:bodyPr anchor="b"/>
          <a:lstStyle>
            <a:lvl1pPr>
              <a:defRPr/>
            </a:lvl1pPr>
          </a:lstStyle>
          <a:p>
            <a:r>
              <a:rPr lang="de-CH" noProof="0"/>
              <a:t>Titel einfügen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EF125300-0DF7-4153-BD3A-DF31E00D47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A248BAF-A9FC-48EE-BD3F-0AE83D0EE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69809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055" userDrawn="1">
          <p15:clr>
            <a:srgbClr val="FBAE40"/>
          </p15:clr>
        </p15:guide>
        <p15:guide id="2" pos="8310" userDrawn="1">
          <p15:clr>
            <a:srgbClr val="FBAE40"/>
          </p15:clr>
        </p15:guide>
        <p15:guide id="3" pos="7680" userDrawn="1">
          <p15:clr>
            <a:srgbClr val="FBAE40"/>
          </p15:clr>
        </p15:guide>
        <p15:guide id="4" orient="horz" pos="2300" userDrawn="1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6C10928-4E14-4EA1-A12C-5AD2CB6CCA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37692" y="12685145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19B6D453-B83B-4610-9BE7-F2B6744D45EF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6AD564C4-4AE4-4C4E-9FFD-8E6788ED9DC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003300" y="3651250"/>
            <a:ext cx="6470945" cy="87026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ECAC9591-E090-4D3D-A518-298893044C7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58286" y="3651251"/>
            <a:ext cx="6470945" cy="87026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03AB3AD1-1D39-497C-8737-201C5D6E736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6913270" y="3651251"/>
            <a:ext cx="6470945" cy="87026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C0F69A7-5541-4988-8AA8-4CA7046BFD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300" y="1361139"/>
            <a:ext cx="22380916" cy="593101"/>
          </a:xfrm>
        </p:spPr>
        <p:txBody>
          <a:bodyPr anchor="b"/>
          <a:lstStyle>
            <a:lvl1pPr>
              <a:defRPr/>
            </a:lvl1pPr>
          </a:lstStyle>
          <a:p>
            <a:r>
              <a:rPr lang="de-CH" noProof="0"/>
              <a:t>Titel einfügen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931C5209-7FAC-4884-B096-8DC807D997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53A5CF3-54B2-4CFD-B241-D1F6A70CFF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536465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09" userDrawn="1">
          <p15:clr>
            <a:srgbClr val="FBAE40"/>
          </p15:clr>
        </p15:guide>
        <p15:guide id="2" pos="5643" userDrawn="1">
          <p15:clr>
            <a:srgbClr val="FBAE40"/>
          </p15:clr>
        </p15:guide>
        <p15:guide id="3" pos="9720" userDrawn="1">
          <p15:clr>
            <a:srgbClr val="FBAE40"/>
          </p15:clr>
        </p15:guide>
        <p15:guide id="4" pos="10653" userDrawn="1">
          <p15:clr>
            <a:srgbClr val="FBAE40"/>
          </p15:clr>
        </p15:guide>
        <p15:guide id="5" orient="horz" pos="2300" userDrawn="1">
          <p15:clr>
            <a:srgbClr val="F26B43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/>
          <a:lstStyle/>
          <a:p>
            <a:r>
              <a:rPr lang="de-CH" noProof="0"/>
              <a:t>Titel einfügen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B8567AC-D06C-4A8E-AEAB-5FC4F75261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37692" y="12685145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A21BC5E0-5945-43E9-94A4-5B24074A1572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293133AB-4CA1-43B3-A49B-B2A1E8CFDD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B5E7631-AFAC-4389-8844-FB2D0C0E8D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47329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00" userDrawn="1">
          <p15:clr>
            <a:srgbClr val="F26B43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ild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6">
            <a:extLst>
              <a:ext uri="{FF2B5EF4-FFF2-40B4-BE49-F238E27FC236}">
                <a16:creationId xmlns:a16="http://schemas.microsoft.com/office/drawing/2014/main" id="{9B9F577F-F0A9-4853-B77C-37B3AAE0FDC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43850" y="0"/>
            <a:ext cx="12240150" cy="120343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3DD274-0081-4267-A5E5-76A5876FE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F0CEF-52D6-42C6-928F-199F2A5D3124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C8127D-E9F8-4681-B43F-B6F3E32169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3301" y="3651250"/>
            <a:ext cx="10168128" cy="870267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de-CH" err="1"/>
              <a:t>Lorem</a:t>
            </a:r>
            <a:r>
              <a:rPr lang="de-CH"/>
              <a:t> </a:t>
            </a:r>
            <a:r>
              <a:rPr lang="de-CH" err="1"/>
              <a:t>ipsum</a:t>
            </a:r>
            <a:r>
              <a:rPr lang="de-CH"/>
              <a:t> </a:t>
            </a:r>
            <a:r>
              <a:rPr lang="de-CH" err="1"/>
              <a:t>dolor</a:t>
            </a:r>
            <a:r>
              <a:rPr lang="de-CH"/>
              <a:t> </a:t>
            </a:r>
            <a:r>
              <a:rPr lang="de-CH" err="1"/>
              <a:t>sit</a:t>
            </a:r>
            <a:r>
              <a:rPr lang="de-CH"/>
              <a:t> </a:t>
            </a:r>
            <a:r>
              <a:rPr lang="de-CH" err="1"/>
              <a:t>amet</a:t>
            </a:r>
            <a:r>
              <a:rPr lang="de-CH"/>
              <a:t>, </a:t>
            </a:r>
            <a:r>
              <a:rPr lang="de-CH" err="1"/>
              <a:t>consetetur</a:t>
            </a:r>
            <a:r>
              <a:rPr lang="de-CH"/>
              <a:t> </a:t>
            </a:r>
            <a:r>
              <a:rPr lang="de-CH" err="1"/>
              <a:t>sadipscing</a:t>
            </a:r>
            <a:r>
              <a:rPr lang="de-CH"/>
              <a:t> </a:t>
            </a:r>
            <a:r>
              <a:rPr lang="de-CH" err="1"/>
              <a:t>elitr</a:t>
            </a:r>
            <a:r>
              <a:rPr lang="de-CH"/>
              <a:t>, sed </a:t>
            </a:r>
            <a:r>
              <a:rPr lang="de-CH" err="1"/>
              <a:t>diam</a:t>
            </a:r>
            <a:r>
              <a:rPr lang="de-CH"/>
              <a:t> </a:t>
            </a:r>
            <a:r>
              <a:rPr lang="de-CH" err="1"/>
              <a:t>nonumy</a:t>
            </a:r>
            <a:r>
              <a:rPr lang="de-CH"/>
              <a:t> </a:t>
            </a:r>
            <a:r>
              <a:rPr lang="de-CH" err="1"/>
              <a:t>eirmod</a:t>
            </a:r>
            <a:r>
              <a:rPr lang="de-CH"/>
              <a:t> </a:t>
            </a:r>
            <a:r>
              <a:rPr lang="de-CH" err="1"/>
              <a:t>tempor</a:t>
            </a:r>
            <a:r>
              <a:rPr lang="de-CH"/>
              <a:t> </a:t>
            </a:r>
            <a:r>
              <a:rPr lang="de-CH" err="1"/>
              <a:t>invidunt</a:t>
            </a:r>
            <a:r>
              <a:rPr lang="de-CH"/>
              <a:t> </a:t>
            </a:r>
            <a:r>
              <a:rPr lang="de-CH" err="1"/>
              <a:t>ut</a:t>
            </a:r>
            <a:r>
              <a:rPr lang="de-CH"/>
              <a:t> </a:t>
            </a:r>
            <a:r>
              <a:rPr lang="de-CH" err="1"/>
              <a:t>labore</a:t>
            </a:r>
            <a:r>
              <a:rPr lang="de-CH"/>
              <a:t> et </a:t>
            </a:r>
            <a:r>
              <a:rPr lang="de-CH" err="1"/>
              <a:t>dolore</a:t>
            </a:r>
            <a:r>
              <a:rPr lang="de-CH"/>
              <a:t> magna </a:t>
            </a:r>
            <a:r>
              <a:rPr lang="de-CH" err="1"/>
              <a:t>aliquyam</a:t>
            </a:r>
            <a:r>
              <a:rPr lang="de-CH"/>
              <a:t> erat, sed </a:t>
            </a:r>
            <a:r>
              <a:rPr lang="de-CH" err="1"/>
              <a:t>diam</a:t>
            </a:r>
            <a:r>
              <a:rPr lang="de-CH"/>
              <a:t> </a:t>
            </a:r>
            <a:r>
              <a:rPr lang="de-CH" err="1"/>
              <a:t>voluptua</a:t>
            </a:r>
            <a:r>
              <a:rPr lang="de-CH"/>
              <a:t>. At </a:t>
            </a:r>
            <a:r>
              <a:rPr lang="de-CH" err="1"/>
              <a:t>vero</a:t>
            </a:r>
            <a:r>
              <a:rPr lang="de-CH"/>
              <a:t> </a:t>
            </a:r>
            <a:r>
              <a:rPr lang="de-CH" err="1"/>
              <a:t>eos</a:t>
            </a:r>
            <a:r>
              <a:rPr lang="de-CH"/>
              <a:t> et </a:t>
            </a:r>
            <a:r>
              <a:rPr lang="de-CH" err="1"/>
              <a:t>accusam</a:t>
            </a:r>
            <a:r>
              <a:rPr lang="de-CH"/>
              <a:t> et </a:t>
            </a:r>
            <a:r>
              <a:rPr lang="de-CH" err="1"/>
              <a:t>justo</a:t>
            </a:r>
            <a:r>
              <a:rPr lang="de-CH"/>
              <a:t> </a:t>
            </a:r>
            <a:r>
              <a:rPr lang="de-CH" err="1"/>
              <a:t>duo</a:t>
            </a:r>
            <a:r>
              <a:rPr lang="de-CH"/>
              <a:t> </a:t>
            </a:r>
            <a:r>
              <a:rPr lang="de-CH" err="1"/>
              <a:t>dolores</a:t>
            </a:r>
            <a:r>
              <a:rPr lang="de-CH"/>
              <a:t> et </a:t>
            </a:r>
            <a:r>
              <a:rPr lang="de-CH" err="1"/>
              <a:t>ea</a:t>
            </a:r>
            <a:r>
              <a:rPr lang="de-CH"/>
              <a:t> </a:t>
            </a:r>
            <a:r>
              <a:rPr lang="de-CH" err="1"/>
              <a:t>rebum</a:t>
            </a:r>
            <a:r>
              <a:rPr lang="de-CH"/>
              <a:t>.</a:t>
            </a:r>
          </a:p>
          <a:p>
            <a:endParaRPr lang="de-CH"/>
          </a:p>
          <a:p>
            <a:pPr lvl="1"/>
            <a:r>
              <a:rPr lang="de-CH" err="1"/>
              <a:t>Bulletpoint</a:t>
            </a:r>
            <a:r>
              <a:rPr lang="de-CH"/>
              <a:t> 1: </a:t>
            </a:r>
            <a:r>
              <a:rPr lang="de-CH" err="1"/>
              <a:t>Lorem</a:t>
            </a:r>
            <a:r>
              <a:rPr lang="de-CH"/>
              <a:t> </a:t>
            </a:r>
            <a:r>
              <a:rPr lang="de-CH" err="1"/>
              <a:t>ipsum</a:t>
            </a:r>
            <a:r>
              <a:rPr lang="de-CH"/>
              <a:t> </a:t>
            </a:r>
            <a:r>
              <a:rPr lang="de-CH" err="1"/>
              <a:t>dolor</a:t>
            </a:r>
            <a:r>
              <a:rPr lang="de-CH"/>
              <a:t> </a:t>
            </a:r>
            <a:r>
              <a:rPr lang="de-CH" err="1"/>
              <a:t>sit</a:t>
            </a:r>
            <a:r>
              <a:rPr lang="de-CH"/>
              <a:t> </a:t>
            </a:r>
            <a:r>
              <a:rPr lang="de-CH" err="1"/>
              <a:t>amet</a:t>
            </a:r>
            <a:r>
              <a:rPr lang="de-CH"/>
              <a:t>, </a:t>
            </a:r>
            <a:r>
              <a:rPr lang="de-CH" err="1"/>
              <a:t>consetetur</a:t>
            </a:r>
            <a:r>
              <a:rPr lang="de-CH"/>
              <a:t> </a:t>
            </a:r>
            <a:r>
              <a:rPr lang="de-CH" err="1"/>
              <a:t>sadipscing</a:t>
            </a:r>
            <a:r>
              <a:rPr lang="de-CH"/>
              <a:t> </a:t>
            </a:r>
            <a:r>
              <a:rPr lang="de-CH" err="1"/>
              <a:t>elitr</a:t>
            </a:r>
            <a:endParaRPr lang="de-CH"/>
          </a:p>
          <a:p>
            <a:pPr lvl="1"/>
            <a:r>
              <a:rPr lang="de-CH" err="1"/>
              <a:t>Bulletpoint</a:t>
            </a:r>
            <a:r>
              <a:rPr lang="de-CH"/>
              <a:t> 1: </a:t>
            </a:r>
            <a:r>
              <a:rPr lang="de-CH" err="1"/>
              <a:t>Lorem</a:t>
            </a:r>
            <a:r>
              <a:rPr lang="de-CH"/>
              <a:t> </a:t>
            </a:r>
            <a:r>
              <a:rPr lang="de-CH" err="1"/>
              <a:t>ipsum</a:t>
            </a:r>
            <a:r>
              <a:rPr lang="de-CH"/>
              <a:t> </a:t>
            </a:r>
            <a:r>
              <a:rPr lang="de-CH" err="1"/>
              <a:t>dolor</a:t>
            </a:r>
            <a:r>
              <a:rPr lang="de-CH"/>
              <a:t> </a:t>
            </a:r>
            <a:r>
              <a:rPr lang="de-CH" err="1"/>
              <a:t>sit</a:t>
            </a:r>
            <a:r>
              <a:rPr lang="de-CH"/>
              <a:t> </a:t>
            </a:r>
            <a:r>
              <a:rPr lang="de-CH" err="1"/>
              <a:t>amet</a:t>
            </a:r>
            <a:r>
              <a:rPr lang="de-CH"/>
              <a:t>, </a:t>
            </a:r>
            <a:r>
              <a:rPr lang="de-CH" err="1"/>
              <a:t>consetetur</a:t>
            </a:r>
            <a:r>
              <a:rPr lang="de-CH"/>
              <a:t> </a:t>
            </a:r>
            <a:r>
              <a:rPr lang="de-CH" err="1"/>
              <a:t>sadipscing</a:t>
            </a:r>
            <a:r>
              <a:rPr lang="de-CH"/>
              <a:t> </a:t>
            </a:r>
            <a:r>
              <a:rPr lang="de-CH" err="1"/>
              <a:t>elitr</a:t>
            </a:r>
            <a:endParaRPr lang="de-CH"/>
          </a:p>
          <a:p>
            <a:pPr lvl="1"/>
            <a:r>
              <a:rPr lang="de-CH" err="1"/>
              <a:t>Bulletpoint</a:t>
            </a:r>
            <a:r>
              <a:rPr lang="de-CH"/>
              <a:t> 1: </a:t>
            </a:r>
            <a:r>
              <a:rPr lang="de-CH" err="1"/>
              <a:t>Lorem</a:t>
            </a:r>
            <a:r>
              <a:rPr lang="de-CH"/>
              <a:t> </a:t>
            </a:r>
            <a:r>
              <a:rPr lang="de-CH" err="1"/>
              <a:t>ipsum</a:t>
            </a:r>
            <a:r>
              <a:rPr lang="de-CH"/>
              <a:t> </a:t>
            </a:r>
            <a:r>
              <a:rPr lang="de-CH" err="1"/>
              <a:t>dolor</a:t>
            </a:r>
            <a:r>
              <a:rPr lang="de-CH"/>
              <a:t> </a:t>
            </a:r>
            <a:r>
              <a:rPr lang="de-CH" err="1"/>
              <a:t>sit</a:t>
            </a:r>
            <a:r>
              <a:rPr lang="de-CH"/>
              <a:t> </a:t>
            </a:r>
            <a:r>
              <a:rPr lang="de-CH" err="1"/>
              <a:t>amet</a:t>
            </a:r>
            <a:r>
              <a:rPr lang="de-CH"/>
              <a:t>, </a:t>
            </a:r>
            <a:r>
              <a:rPr lang="de-CH" err="1"/>
              <a:t>consetetur</a:t>
            </a:r>
            <a:r>
              <a:rPr lang="de-CH"/>
              <a:t> </a:t>
            </a:r>
            <a:r>
              <a:rPr lang="de-CH" err="1"/>
              <a:t>sadipscing</a:t>
            </a:r>
            <a:r>
              <a:rPr lang="de-CH"/>
              <a:t> </a:t>
            </a:r>
            <a:r>
              <a:rPr lang="de-CH" err="1"/>
              <a:t>elitr</a:t>
            </a:r>
            <a:endParaRPr lang="de-CH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1228367-2148-4750-BB4A-02D5082004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300" y="1361139"/>
            <a:ext cx="10168128" cy="593101"/>
          </a:xfrm>
        </p:spPr>
        <p:txBody>
          <a:bodyPr anchor="b"/>
          <a:lstStyle>
            <a:lvl1pPr>
              <a:defRPr/>
            </a:lvl1pPr>
          </a:lstStyle>
          <a:p>
            <a:r>
              <a:rPr lang="de-CH" noProof="0"/>
              <a:t>Titel einfügen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17367C12-F825-4401-904E-0E6F143EEF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36C7B01-DCBA-40E8-B201-79857B790A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05539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3300" y="1361139"/>
            <a:ext cx="22380916" cy="59310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de-CH" noProof="0"/>
              <a:t>Titel einfügen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37692" y="12685145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043F9CAC-4D01-45AF-B192-5C79099C3A30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0DA317-55C2-4115-B306-C1976C2E28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330819" y="12685145"/>
            <a:ext cx="3053396" cy="185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‹#›</a:t>
            </a:fld>
            <a:endParaRPr lang="de-CH"/>
          </a:p>
        </p:txBody>
      </p:sp>
      <p:pic>
        <p:nvPicPr>
          <p:cNvPr id="22" name="HSLU_Wortmarke_Schwarz_rgb.pdf" descr="HSLU_Wortmarke_Schwarz_rgb.pdf">
            <a:extLst>
              <a:ext uri="{FF2B5EF4-FFF2-40B4-BE49-F238E27FC236}">
                <a16:creationId xmlns:a16="http://schemas.microsoft.com/office/drawing/2014/main" id="{90BD4B69-5471-4A66-BCA9-21E3F205EB22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03300" y="12692259"/>
            <a:ext cx="533401" cy="16649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B555015-DBB3-4012-A862-2BCB9054B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3300" y="3651250"/>
            <a:ext cx="22380916" cy="87026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err="1"/>
              <a:t>Mastertext</a:t>
            </a:r>
            <a:endParaRPr lang="en-US"/>
          </a:p>
          <a:p>
            <a:pPr lvl="0"/>
            <a:r>
              <a:rPr lang="en-US"/>
              <a:t>Copytext</a:t>
            </a:r>
          </a:p>
          <a:p>
            <a:pPr lvl="0"/>
            <a:r>
              <a:rPr lang="en-US" err="1"/>
              <a:t>Textebene</a:t>
            </a:r>
            <a:r>
              <a:rPr lang="en-US"/>
              <a:t> (Level 1)</a:t>
            </a:r>
          </a:p>
          <a:p>
            <a:pPr lvl="1"/>
            <a:r>
              <a:rPr lang="de-CH" noProof="0"/>
              <a:t>Erste Aufzählungsebene (Level 2)</a:t>
            </a:r>
            <a:endParaRPr lang="en-US"/>
          </a:p>
          <a:p>
            <a:pPr lvl="2"/>
            <a:r>
              <a:rPr lang="de-CH" noProof="0"/>
              <a:t>Zweite Aufzählungsebene (Level 3)</a:t>
            </a:r>
            <a:endParaRPr lang="en-US"/>
          </a:p>
          <a:p>
            <a:pPr lvl="3"/>
            <a:r>
              <a:rPr lang="de-CH" noProof="0"/>
              <a:t>Textüberschrift (Level 4)</a:t>
            </a:r>
            <a:endParaRPr lang="en-US"/>
          </a:p>
          <a:p>
            <a:pPr lvl="4"/>
            <a:r>
              <a:rPr lang="de-CH" noProof="0"/>
              <a:t>Kleinere Textebene, 24pt (Level 5)</a:t>
            </a:r>
            <a:endParaRPr lang="en-US"/>
          </a:p>
          <a:p>
            <a:pPr lvl="5"/>
            <a:r>
              <a:rPr lang="de-CH" noProof="0"/>
              <a:t>Kleinere Aufzählungsebene (Level 6)</a:t>
            </a:r>
            <a:endParaRPr lang="en-US"/>
          </a:p>
          <a:p>
            <a:pPr lvl="6"/>
            <a:r>
              <a:rPr lang="de-CH" noProof="0"/>
              <a:t>Kleinere Aufzählungsebene (Level 7)</a:t>
            </a:r>
            <a:endParaRPr lang="en-US"/>
          </a:p>
          <a:p>
            <a:pPr lvl="7"/>
            <a:r>
              <a:rPr lang="de-CH" noProof="0"/>
              <a:t>Textüberschrift (Level 8)</a:t>
            </a:r>
            <a:endParaRPr lang="en-US"/>
          </a:p>
          <a:p>
            <a:pPr lvl="8"/>
            <a:r>
              <a:rPr lang="de-CH" noProof="0"/>
              <a:t>Anmerkungen und Kleingedrucktes (Level 9)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5302" y="12692259"/>
            <a:ext cx="3053396" cy="18548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lang="en-US" sz="1600">
                <a:noFill/>
              </a:defRPr>
            </a:lvl1pPr>
          </a:lstStyle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407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3" r:id="rId3"/>
    <p:sldLayoutId id="2147483681" r:id="rId4"/>
    <p:sldLayoutId id="2147483662" r:id="rId5"/>
    <p:sldLayoutId id="2147483674" r:id="rId6"/>
    <p:sldLayoutId id="2147483675" r:id="rId7"/>
    <p:sldLayoutId id="2147483676" r:id="rId8"/>
    <p:sldLayoutId id="2147483677" r:id="rId9"/>
    <p:sldLayoutId id="2147483680" r:id="rId10"/>
    <p:sldLayoutId id="2147483679" r:id="rId11"/>
    <p:sldLayoutId id="2147483678" r:id="rId12"/>
    <p:sldLayoutId id="2147483685" r:id="rId13"/>
  </p:sldLayoutIdLst>
  <p:hf hdr="0" ftr="0"/>
  <p:txStyles>
    <p:titleStyle>
      <a:lvl1pPr algn="l" defTabSz="1828800" rtl="0" eaLnBrk="1" latinLnBrk="0" hangingPunct="1">
        <a:lnSpc>
          <a:spcPct val="11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800" rtl="0" eaLnBrk="1" latinLnBrk="0" hangingPunct="1">
        <a:lnSpc>
          <a:spcPct val="120000"/>
        </a:lnSpc>
        <a:spcBef>
          <a:spcPts val="2000"/>
        </a:spcBef>
        <a:buFont typeface="Arial" panose="020B0604020202020204" pitchFamily="34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521208" algn="l" defTabSz="1828800" rtl="0" eaLnBrk="1" latinLnBrk="0" hangingPunct="1">
        <a:lnSpc>
          <a:spcPct val="120000"/>
        </a:lnSpc>
        <a:spcBef>
          <a:spcPts val="0"/>
        </a:spcBef>
        <a:buFont typeface="Symbol" panose="05050102010706020507" pitchFamily="18" charset="2"/>
        <a:buChar char="-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416" indent="-521208" algn="l" defTabSz="1828800" rtl="0" eaLnBrk="1" latinLnBrk="0" hangingPunct="1">
        <a:lnSpc>
          <a:spcPct val="120000"/>
        </a:lnSpc>
        <a:spcBef>
          <a:spcPts val="0"/>
        </a:spcBef>
        <a:buFont typeface="Symbol" panose="05050102010706020507" pitchFamily="18" charset="2"/>
        <a:buChar char="-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1828800" rtl="0" eaLnBrk="1" latinLnBrk="0" hangingPunct="1">
        <a:lnSpc>
          <a:spcPct val="120000"/>
        </a:lnSpc>
        <a:spcBef>
          <a:spcPts val="0"/>
        </a:spcBef>
        <a:buFont typeface="Wingdings 3" panose="05040102010807070707" pitchFamily="18" charset="2"/>
        <a:buNone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1828800" rtl="0" eaLnBrk="1" latinLnBrk="0" hangingPunct="1">
        <a:lnSpc>
          <a:spcPct val="120000"/>
        </a:lnSpc>
        <a:spcBef>
          <a:spcPts val="0"/>
        </a:spcBef>
        <a:buFont typeface="Wingdings 3" panose="05040102010807070707" pitchFamily="18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" indent="-274320" algn="l" defTabSz="1828800" rtl="0" eaLnBrk="1" latinLnBrk="0" hangingPunct="1">
        <a:lnSpc>
          <a:spcPct val="120000"/>
        </a:lnSpc>
        <a:spcBef>
          <a:spcPts val="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" indent="-274320" algn="l" defTabSz="1828800" rtl="0" eaLnBrk="1" latinLnBrk="0" hangingPunct="1">
        <a:lnSpc>
          <a:spcPct val="120000"/>
        </a:lnSpc>
        <a:spcBef>
          <a:spcPts val="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1828800" rtl="0" eaLnBrk="1" latinLnBrk="0" hangingPunct="1">
        <a:lnSpc>
          <a:spcPct val="120000"/>
        </a:lnSpc>
        <a:spcBef>
          <a:spcPts val="0"/>
        </a:spcBef>
        <a:buFont typeface="Wingdings 3" panose="05040102010807070707" pitchFamily="18" charset="2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1828800" rtl="0" eaLnBrk="1" latinLnBrk="0" hangingPunct="1">
        <a:lnSpc>
          <a:spcPct val="120000"/>
        </a:lnSpc>
        <a:spcBef>
          <a:spcPts val="0"/>
        </a:spcBef>
        <a:buFont typeface="Wingdings 3" panose="05040102010807070707" pitchFamily="18" charset="2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8100" userDrawn="1">
          <p15:clr>
            <a:srgbClr val="F26B43"/>
          </p15:clr>
        </p15:guide>
        <p15:guide id="3" pos="14732" userDrawn="1">
          <p15:clr>
            <a:srgbClr val="F26B43"/>
          </p15:clr>
        </p15:guide>
        <p15:guide id="4" pos="632" userDrawn="1">
          <p15:clr>
            <a:srgbClr val="F26B43"/>
          </p15:clr>
        </p15:guide>
        <p15:guide id="5" orient="horz" pos="9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4661D-B0BE-6AC8-FB33-6836FA38E1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H"/>
              <a:t>Object Detection and Localisation Lab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03A0D5-4F10-CA88-9B9A-EDE1F5BED5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1945" y="7461871"/>
            <a:ext cx="5120640" cy="2446977"/>
          </a:xfrm>
        </p:spPr>
        <p:txBody>
          <a:bodyPr/>
          <a:lstStyle/>
          <a:p>
            <a:r>
              <a:rPr lang="en-CH"/>
              <a:t>Introduction</a:t>
            </a:r>
          </a:p>
          <a:p>
            <a:r>
              <a:rPr lang="en-CH"/>
              <a:t>U. Michelucci</a:t>
            </a:r>
          </a:p>
          <a:p>
            <a:endParaRPr lang="en-CH"/>
          </a:p>
          <a:p>
            <a:r>
              <a:rPr lang="en-CH"/>
              <a:t>11.10.2022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1566D8-D60A-1412-399F-EF5E81318C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H"/>
              <a:t>Informatik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83A31-954C-AB59-4BDD-A256D00E1B2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2D0894C-3D24-4931-9A0A-034DFB65D7D6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10B7E-6C87-990C-F6D8-128A80063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91836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3744A5-F7CC-7939-1967-4408E3AEE7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E042629-1B22-412C-AB3E-D6582210C3CD}" type="datetime4">
              <a:rPr lang="de-CH" noProof="0" smtClean="0"/>
              <a:t>16. November 2022</a:t>
            </a:fld>
            <a:endParaRPr lang="de-CH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9BAC4-BE5B-8074-A0A2-30858C3F2C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3300" y="1928449"/>
            <a:ext cx="22380918" cy="1012011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(EASY) Build a classifier that distinguish between “TUMOR” images and a second type only. For example TUMOR vs. EMPTY or TUMOR vs. DEBRIS. Question: will be as easy to classify TUMOR vs. LYMPHO?</a:t>
            </a:r>
          </a:p>
          <a:p>
            <a:pPr marL="514350" indent="-514350">
              <a:buFont typeface="+mj-lt"/>
              <a:buAutoNum type="arabicPeriod"/>
            </a:pPr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(MEDIUM) Classify all images in one of </a:t>
            </a:r>
            <a:r>
              <a:rPr lang="en-GB" sz="360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e 8 classes. </a:t>
            </a:r>
            <a:r>
              <a:rPr lang="en-CH" sz="3600" b="1">
                <a:latin typeface="Arial" panose="020B0604020202020204" pitchFamily="34" charset="0"/>
                <a:cs typeface="Arial" panose="020B0604020202020204" pitchFamily="34" charset="0"/>
              </a:rPr>
              <a:t>But build a model that is NOT overfitting</a:t>
            </a:r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(MEDIUM) Use Transfer Learning to build a classifier for all 8 classes (you can use a pre-trained network to start).</a:t>
            </a:r>
          </a:p>
          <a:p>
            <a:pPr marL="514350" indent="-514350">
              <a:buFont typeface="+mj-lt"/>
              <a:buAutoNum type="arabicPeriod"/>
            </a:pPr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(MEDIUM) Study what is the minimum resolution of images to get a fast model but a good one. Do you really need 150x150 pixels? Do you need to have colors? How does the model work in black and white?</a:t>
            </a:r>
          </a:p>
          <a:p>
            <a:pPr marL="514350" indent="-514350">
              <a:buFont typeface="+mj-lt"/>
              <a:buAutoNum type="arabicPeriod"/>
            </a:pPr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(MEDIUM/HARD) Use Data Augmentation to train a model and lower the overfitting and increase the accuracy.</a:t>
            </a:r>
          </a:p>
          <a:p>
            <a:pPr marL="514350" indent="-514350">
              <a:buFont typeface="+mj-lt"/>
              <a:buAutoNum type="arabicPeriod"/>
            </a:pPr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(MEDIUM/HARD) Can you classify the images by using the color distributions and not </a:t>
            </a:r>
            <a:r>
              <a:rPr lang="en-GB" sz="360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e image themselves? Are the results better or worse?</a:t>
            </a:r>
          </a:p>
          <a:p>
            <a:pPr marL="514350" indent="-514350">
              <a:buFont typeface="+mj-lt"/>
              <a:buAutoNum type="arabicPeriod"/>
            </a:pPr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(DIFFICULT) If you solve question 2, can you use your classifier find where tumor issue is located in larger images?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660FF4-E9BD-D713-811B-01B6E8543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300" y="900008"/>
            <a:ext cx="22380916" cy="593101"/>
          </a:xfrm>
        </p:spPr>
        <p:txBody>
          <a:bodyPr/>
          <a:lstStyle/>
          <a:p>
            <a:r>
              <a:rPr lang="en-CH" sz="5400">
                <a:latin typeface="Arial" panose="020B0604020202020204" pitchFamily="34" charset="0"/>
                <a:cs typeface="Arial" panose="020B0604020202020204" pitchFamily="34" charset="0"/>
              </a:rPr>
              <a:t>Possible additional research questions (in order of difficulty)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1C6102-BAFA-0149-CE2F-E2E2D487C0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93440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79199C-FDCC-82DF-BE47-B4465CD3504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E042629-1B22-412C-AB3E-D6582210C3CD}" type="datetime4">
              <a:rPr lang="de-CH" noProof="0" smtClean="0"/>
              <a:t>16. November 2022</a:t>
            </a:fld>
            <a:endParaRPr lang="de-CH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D2CE8-AB79-307C-7BAE-0B1E9FED4DF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CH" sz="4400">
                <a:latin typeface="Arial" panose="020B0604020202020204" pitchFamily="34" charset="0"/>
                <a:cs typeface="Arial" panose="020B0604020202020204" pitchFamily="34" charset="0"/>
              </a:rPr>
              <a:t>Things to pay attention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440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CH" sz="4400">
                <a:latin typeface="Arial" panose="020B0604020202020204" pitchFamily="34" charset="0"/>
                <a:cs typeface="Arial" panose="020B0604020202020204" pitchFamily="34" charset="0"/>
              </a:rPr>
              <a:t>verfitting (must be checked)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H" sz="4400">
                <a:latin typeface="Arial" panose="020B0604020202020204" pitchFamily="34" charset="0"/>
                <a:cs typeface="Arial" panose="020B0604020202020204" pitchFamily="34" charset="0"/>
              </a:rPr>
              <a:t>Accuracy is misleading. The confusion matrix is a better metric.</a:t>
            </a:r>
          </a:p>
          <a:p>
            <a:endParaRPr lang="en-CH" sz="4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H" sz="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44AA4FF-3B6B-C9F8-D62E-A3FE7144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300" y="845373"/>
            <a:ext cx="22380916" cy="1108867"/>
          </a:xfrm>
        </p:spPr>
        <p:txBody>
          <a:bodyPr/>
          <a:lstStyle/>
          <a:p>
            <a:r>
              <a:rPr lang="en-CH" sz="6600">
                <a:latin typeface="Arial" panose="020B0604020202020204" pitchFamily="34" charset="0"/>
                <a:cs typeface="Arial" panose="020B0604020202020204" pitchFamily="34" charset="0"/>
              </a:rPr>
              <a:t>Be careful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ACF40-77D5-A70A-01BD-2FBAC987A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83477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38F5E-38C0-86C8-B577-A9CA21EB0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331" y="548822"/>
            <a:ext cx="22380916" cy="593101"/>
          </a:xfrm>
        </p:spPr>
        <p:txBody>
          <a:bodyPr/>
          <a:lstStyle/>
          <a:p>
            <a:r>
              <a:rPr lang="en-CH" sz="6600">
                <a:latin typeface="Arial" panose="020B0604020202020204" pitchFamily="34" charset="0"/>
                <a:cs typeface="Arial" panose="020B0604020202020204" pitchFamily="34" charset="0"/>
              </a:rPr>
              <a:t>Large Images – Where is tumor tissue?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56FBB-06C0-4D1A-5813-D94DC987170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21BC5E0-5945-43E9-94A4-5B24074A1572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9888B-6CFD-400E-982C-78E378645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12</a:t>
            </a:fld>
            <a:endParaRPr lang="de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9798BA-C27A-437D-F58E-83CDEA5B0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9362" y="1981776"/>
            <a:ext cx="10408595" cy="1046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272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49306D-727B-A533-078D-4EFF7CCB0BB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E042629-1B22-412C-AB3E-D6582210C3CD}" type="datetime4">
              <a:rPr lang="de-CH" noProof="0" smtClean="0"/>
              <a:t>16. November 2022</a:t>
            </a:fld>
            <a:endParaRPr lang="de-CH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B5D44B3-DD9F-5CD0-A8E1-F885BA361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373" y="549452"/>
            <a:ext cx="22380916" cy="593101"/>
          </a:xfrm>
        </p:spPr>
        <p:txBody>
          <a:bodyPr/>
          <a:lstStyle/>
          <a:p>
            <a:r>
              <a:rPr lang="en-CH" sz="5400">
                <a:latin typeface="Arial" panose="020B0604020202020204" pitchFamily="34" charset="0"/>
                <a:cs typeface="Arial" panose="020B0604020202020204" pitchFamily="34" charset="0"/>
              </a:rPr>
              <a:t>Project Phases: CRISP-DM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9015B5-1908-235F-4482-79BB2AE496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2</a:t>
            </a:fld>
            <a:endParaRPr lang="de-CH"/>
          </a:p>
        </p:txBody>
      </p:sp>
      <p:pic>
        <p:nvPicPr>
          <p:cNvPr id="1026" name="Picture 2" descr="CRISP DM">
            <a:extLst>
              <a:ext uri="{FF2B5EF4-FFF2-40B4-BE49-F238E27FC236}">
                <a16:creationId xmlns:a16="http://schemas.microsoft.com/office/drawing/2014/main" id="{55BA1BAA-E4AB-70F4-46A6-484B3CC25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327" y="1361139"/>
            <a:ext cx="14255345" cy="1166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00914C-4603-C5A4-D3B0-C7089587EFDB}"/>
              </a:ext>
            </a:extLst>
          </p:cNvPr>
          <p:cNvSpPr txBox="1"/>
          <p:nvPr/>
        </p:nvSpPr>
        <p:spPr>
          <a:xfrm>
            <a:off x="6092758" y="13240597"/>
            <a:ext cx="121984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H"/>
              <a:t>Quelle: ttps://www.datascience-pm.com/crisp-dm-2/</a:t>
            </a:r>
          </a:p>
        </p:txBody>
      </p:sp>
    </p:spTree>
    <p:extLst>
      <p:ext uri="{BB962C8B-B14F-4D97-AF65-F5344CB8AC3E}">
        <p14:creationId xmlns:p14="http://schemas.microsoft.com/office/powerpoint/2010/main" val="1953093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49306D-727B-A533-078D-4EFF7CCB0BB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E042629-1B22-412C-AB3E-D6582210C3CD}" type="datetime4">
              <a:rPr lang="de-CH" noProof="0" smtClean="0"/>
              <a:t>16. November 2022</a:t>
            </a:fld>
            <a:endParaRPr lang="de-CH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B5D44B3-DD9F-5CD0-A8E1-F885BA361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07" y="274152"/>
            <a:ext cx="22380916" cy="593101"/>
          </a:xfrm>
        </p:spPr>
        <p:txBody>
          <a:bodyPr/>
          <a:lstStyle/>
          <a:p>
            <a:r>
              <a:rPr lang="en-CH" sz="5400">
                <a:latin typeface="Arial" panose="020B0604020202020204" pitchFamily="34" charset="0"/>
                <a:cs typeface="Arial" panose="020B0604020202020204" pitchFamily="34" charset="0"/>
              </a:rPr>
              <a:t>Project Format: Enquiry Based Learning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9015B5-1908-235F-4482-79BB2AE496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3</a:t>
            </a:fld>
            <a:endParaRPr lang="de-CH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99CF5A-D0E6-6E08-6C3A-4FC471348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955" y="927209"/>
            <a:ext cx="17060276" cy="11757936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470565CC-4E08-38E0-71D0-FD0F70B98736}"/>
              </a:ext>
            </a:extLst>
          </p:cNvPr>
          <p:cNvSpPr/>
          <p:nvPr/>
        </p:nvSpPr>
        <p:spPr>
          <a:xfrm>
            <a:off x="7243482" y="3263153"/>
            <a:ext cx="4195483" cy="2008094"/>
          </a:xfrm>
          <a:prstGeom prst="frame">
            <a:avLst>
              <a:gd name="adj1" fmla="val 3571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B4944B-3051-9DD2-5EC5-A1787FD0B0C9}"/>
              </a:ext>
            </a:extLst>
          </p:cNvPr>
          <p:cNvSpPr txBox="1"/>
          <p:nvPr/>
        </p:nvSpPr>
        <p:spPr>
          <a:xfrm>
            <a:off x="5199529" y="3790146"/>
            <a:ext cx="20439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17.11.2022</a:t>
            </a:r>
          </a:p>
          <a:p>
            <a:pPr algn="ctr"/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Week 1</a:t>
            </a: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9C2DF25A-C2F6-6AC9-31C9-1DECEF0A3B26}"/>
              </a:ext>
            </a:extLst>
          </p:cNvPr>
          <p:cNvSpPr/>
          <p:nvPr/>
        </p:nvSpPr>
        <p:spPr>
          <a:xfrm>
            <a:off x="12696750" y="3397623"/>
            <a:ext cx="4694779" cy="1844753"/>
          </a:xfrm>
          <a:prstGeom prst="frame">
            <a:avLst>
              <a:gd name="adj1" fmla="val 3571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D8CC12-CF59-EEC6-36EC-AB3406B0C25E}"/>
              </a:ext>
            </a:extLst>
          </p:cNvPr>
          <p:cNvSpPr txBox="1"/>
          <p:nvPr/>
        </p:nvSpPr>
        <p:spPr>
          <a:xfrm>
            <a:off x="17397839" y="3426494"/>
            <a:ext cx="55943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17.11.2022</a:t>
            </a:r>
          </a:p>
          <a:p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Week 1</a:t>
            </a:r>
          </a:p>
          <a:p>
            <a:endParaRPr lang="en-CH" sz="2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Data Loading and preparation.</a:t>
            </a: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E535EABF-B378-4D73-5FD6-994CD3EFFB5A}"/>
              </a:ext>
            </a:extLst>
          </p:cNvPr>
          <p:cNvSpPr/>
          <p:nvPr/>
        </p:nvSpPr>
        <p:spPr>
          <a:xfrm>
            <a:off x="11438965" y="5242377"/>
            <a:ext cx="8697290" cy="5210470"/>
          </a:xfrm>
          <a:prstGeom prst="frame">
            <a:avLst>
              <a:gd name="adj1" fmla="val 1395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B1AA85-4C70-FA16-9796-57B8D2D8DBB9}"/>
              </a:ext>
            </a:extLst>
          </p:cNvPr>
          <p:cNvSpPr txBox="1"/>
          <p:nvPr/>
        </p:nvSpPr>
        <p:spPr>
          <a:xfrm>
            <a:off x="20330819" y="7030747"/>
            <a:ext cx="359769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17-24.11.2022</a:t>
            </a:r>
          </a:p>
          <a:p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Week 1-2</a:t>
            </a:r>
          </a:p>
          <a:p>
            <a:endParaRPr lang="en-CH" sz="2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Modelling and Evaluation</a:t>
            </a: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BF2B87C7-77AE-B5C6-658A-80C005182599}"/>
              </a:ext>
            </a:extLst>
          </p:cNvPr>
          <p:cNvSpPr/>
          <p:nvPr/>
        </p:nvSpPr>
        <p:spPr>
          <a:xfrm>
            <a:off x="6147881" y="6843565"/>
            <a:ext cx="5291084" cy="2008094"/>
          </a:xfrm>
          <a:prstGeom prst="frame">
            <a:avLst>
              <a:gd name="adj1" fmla="val 208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F2E0CE-B6AB-AB40-487D-2511FA302614}"/>
              </a:ext>
            </a:extLst>
          </p:cNvPr>
          <p:cNvSpPr txBox="1"/>
          <p:nvPr/>
        </p:nvSpPr>
        <p:spPr>
          <a:xfrm>
            <a:off x="4006646" y="7370558"/>
            <a:ext cx="20439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1.12.2022</a:t>
            </a:r>
          </a:p>
          <a:p>
            <a:pPr algn="ctr"/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Week 3</a:t>
            </a:r>
          </a:p>
        </p:txBody>
      </p:sp>
    </p:spTree>
    <p:extLst>
      <p:ext uri="{BB962C8B-B14F-4D97-AF65-F5344CB8AC3E}">
        <p14:creationId xmlns:p14="http://schemas.microsoft.com/office/powerpoint/2010/main" val="1936857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 animBg="1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49306D-727B-A533-078D-4EFF7CCB0BB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E042629-1B22-412C-AB3E-D6582210C3CD}" type="datetime4">
              <a:rPr lang="de-CH" noProof="0" smtClean="0"/>
              <a:t>16. November 2022</a:t>
            </a:fld>
            <a:endParaRPr lang="de-CH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C5515-3617-E1C8-7608-4C5E8234F5D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H" sz="4000">
                <a:latin typeface="Arial" panose="020B0604020202020204" pitchFamily="34" charset="0"/>
                <a:cs typeface="Arial" panose="020B0604020202020204" pitchFamily="34" charset="0"/>
              </a:rPr>
              <a:t>Work in groups of 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H" sz="4000">
                <a:latin typeface="Arial" panose="020B0604020202020204" pitchFamily="34" charset="0"/>
                <a:cs typeface="Arial" panose="020B0604020202020204" pitchFamily="34" charset="0"/>
              </a:rPr>
              <a:t>Everything is allowed (google search, overflow, discussing with your peers, asking questions, etc.)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H" sz="4000">
                <a:latin typeface="Arial" panose="020B0604020202020204" pitchFamily="34" charset="0"/>
                <a:cs typeface="Arial" panose="020B0604020202020204" pitchFamily="34" charset="0"/>
              </a:rPr>
              <a:t>Decision must be met by YOUR GROUP.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H" sz="4000">
                <a:latin typeface="Arial" panose="020B0604020202020204" pitchFamily="34" charset="0"/>
                <a:cs typeface="Arial" panose="020B0604020202020204" pitchFamily="34" charset="0"/>
              </a:rPr>
              <a:t>There is NO wrong decision. It all depends on the rese</a:t>
            </a:r>
            <a:r>
              <a:rPr lang="en-GB" sz="4000">
                <a:latin typeface="Arial" panose="020B0604020202020204" pitchFamily="34" charset="0"/>
                <a:cs typeface="Arial" panose="020B0604020202020204" pitchFamily="34" charset="0"/>
              </a:rPr>
              <a:t>ar</a:t>
            </a:r>
            <a:r>
              <a:rPr lang="en-CH" sz="4000">
                <a:latin typeface="Arial" panose="020B0604020202020204" pitchFamily="34" charset="0"/>
                <a:cs typeface="Arial" panose="020B0604020202020204" pitchFamily="34" charset="0"/>
              </a:rPr>
              <a:t>ch question you want to ask.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H" sz="4000">
                <a:latin typeface="Arial" panose="020B0604020202020204" pitchFamily="34" charset="0"/>
                <a:cs typeface="Arial" panose="020B0604020202020204" pitchFamily="34" charset="0"/>
              </a:rPr>
              <a:t>You can continue to work on the project home (you should really)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H" sz="4000">
                <a:latin typeface="Arial" panose="020B0604020202020204" pitchFamily="34" charset="0"/>
                <a:cs typeface="Arial" panose="020B0604020202020204" pitchFamily="34" charset="0"/>
              </a:rPr>
              <a:t>Presentation is important. Prepare for it.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B5D44B3-DD9F-5CD0-A8E1-F885BA361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sz="6000">
                <a:latin typeface="Arial" panose="020B0604020202020204" pitchFamily="34" charset="0"/>
                <a:cs typeface="Arial" panose="020B0604020202020204" pitchFamily="34" charset="0"/>
              </a:rPr>
              <a:t>Project Rules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9015B5-1908-235F-4482-79BB2AE496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8141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49306D-727B-A533-078D-4EFF7CCB0BB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E042629-1B22-412C-AB3E-D6582210C3CD}" type="datetime4">
              <a:rPr lang="de-CH" noProof="0" smtClean="0"/>
              <a:t>16. November 2022</a:t>
            </a:fld>
            <a:endParaRPr lang="de-CH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C5515-3617-E1C8-7608-4C5E8234F5D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3300" y="3145412"/>
            <a:ext cx="22380918" cy="870267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CH" sz="4000"/>
              <a:t>Research question formulation and teamwork (20%)</a:t>
            </a:r>
          </a:p>
          <a:p>
            <a:pPr marL="514350" indent="-514350">
              <a:buFont typeface="+mj-lt"/>
              <a:buAutoNum type="arabicPeriod"/>
            </a:pPr>
            <a:r>
              <a:rPr lang="en-CH" sz="4000"/>
              <a:t>Jupyter notebook (or Python script) for data preparation and analysis (20%)</a:t>
            </a:r>
          </a:p>
          <a:p>
            <a:pPr marL="514350" indent="-514350">
              <a:buFont typeface="+mj-lt"/>
              <a:buAutoNum type="arabicPeriod"/>
            </a:pPr>
            <a:r>
              <a:rPr lang="en-CH" sz="4000"/>
              <a:t>Jupyter notebook (or Python script) for modelling and evaluation (20%)</a:t>
            </a:r>
          </a:p>
          <a:p>
            <a:pPr marL="514350" indent="-514350">
              <a:buFont typeface="+mj-lt"/>
              <a:buAutoNum type="arabicPeriod"/>
            </a:pPr>
            <a:r>
              <a:rPr lang="en-CH" sz="4000"/>
              <a:t>Presentation about the results (40%)</a:t>
            </a:r>
          </a:p>
          <a:p>
            <a:pPr marL="514350" indent="-514350">
              <a:buFont typeface="+mj-lt"/>
              <a:buAutoNum type="arabicPeriod"/>
            </a:pPr>
            <a:endParaRPr lang="en-CH" sz="4000"/>
          </a:p>
          <a:p>
            <a:r>
              <a:rPr lang="en-CH" sz="4000"/>
              <a:t>Things that will make us like your work </a:t>
            </a:r>
            <a:r>
              <a:rPr lang="en-CH" sz="4000" b="1"/>
              <a:t>even</a:t>
            </a:r>
            <a:r>
              <a:rPr lang="en-CH" sz="4000"/>
              <a:t> more:</a:t>
            </a:r>
          </a:p>
          <a:p>
            <a:pPr marL="742950" indent="-742950">
              <a:buFont typeface="+mj-lt"/>
              <a:buAutoNum type="arabicPeriod"/>
            </a:pPr>
            <a:r>
              <a:rPr lang="en-CH" sz="4000"/>
              <a:t>A complete GitHub repository with good documentation of the project that you would be proud to show your future employer.</a:t>
            </a:r>
          </a:p>
          <a:p>
            <a:pPr marL="742950" indent="-742950">
              <a:buFont typeface="+mj-lt"/>
              <a:buAutoNum type="arabicPeriod"/>
            </a:pPr>
            <a:r>
              <a:rPr lang="en-CH" sz="4000"/>
              <a:t>A well done overfitting analysis of the models you have trained.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B5D44B3-DD9F-5CD0-A8E1-F885BA361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300" y="1219201"/>
            <a:ext cx="22380916" cy="735040"/>
          </a:xfrm>
        </p:spPr>
        <p:txBody>
          <a:bodyPr/>
          <a:lstStyle/>
          <a:p>
            <a:r>
              <a:rPr lang="en-CH" sz="5400">
                <a:latin typeface="Arial" panose="020B0604020202020204" pitchFamily="34" charset="0"/>
                <a:cs typeface="Arial" panose="020B0604020202020204" pitchFamily="34" charset="0"/>
              </a:rPr>
              <a:t>Project Deliverables and % of evaluation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9015B5-1908-235F-4482-79BB2AE496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2366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1E7DB-1130-2BE5-7E5B-F0BAD14E78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H" sz="8800"/>
              <a:t>The Problem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9D0622-BFE0-1101-485F-585F6C9F1C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7B5D7FF-C388-42E5-80B9-3757EA34870B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B17C8-275C-F12C-54AA-1C0B50BD3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7590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C945DA-3E06-49D8-317B-55627DEB467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E042629-1B22-412C-AB3E-D6582210C3CD}" type="datetime4">
              <a:rPr lang="de-CH" noProof="0" smtClean="0"/>
              <a:t>16. November 2022</a:t>
            </a:fld>
            <a:endParaRPr lang="de-CH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0A0AAB-C7BA-F64F-2991-385A51EF46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7</a:t>
            </a:fld>
            <a:endParaRPr lang="de-CH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45FABD-5FAF-2576-C758-3910763E3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730" y="428016"/>
            <a:ext cx="15669777" cy="21085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B5F77C-0C3E-08F6-18F6-35771173CDAE}"/>
              </a:ext>
            </a:extLst>
          </p:cNvPr>
          <p:cNvSpPr txBox="1"/>
          <p:nvPr/>
        </p:nvSpPr>
        <p:spPr>
          <a:xfrm>
            <a:off x="593387" y="2821181"/>
            <a:ext cx="221887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b="0" i="0" u="none" strike="noStrike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data set represents a collection of textures in histological images of human colorectal cancer. </a:t>
            </a:r>
            <a:endParaRPr lang="en-CH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1445CC-96DD-AAF1-D002-0F77896823E7}"/>
              </a:ext>
            </a:extLst>
          </p:cNvPr>
          <p:cNvSpPr txBox="1"/>
          <p:nvPr/>
        </p:nvSpPr>
        <p:spPr>
          <a:xfrm>
            <a:off x="593387" y="3752138"/>
            <a:ext cx="1545712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0" i="0" u="none" strike="noStrike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All images are RGB, 0.495 µm per pixel, digitized with an </a:t>
            </a:r>
            <a:r>
              <a:rPr lang="en-GB" sz="3200" b="1" i="0" u="none" strike="noStrike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Aperio ScanScope </a:t>
            </a:r>
            <a:r>
              <a:rPr lang="en-GB" sz="3200" b="0" i="0" u="none" strike="noStrike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(Aperio/Leica biosystems), magnification 20x. Histological samples are fully anonymized images of formalin-fixed paraffin-embedded human colorectal adenocarcinomas (primary tumors) from our pathology archive (Institute of Pathology, University Medical Center Mannheim, Heidelberg University, Mannheim, Germany).</a:t>
            </a:r>
            <a:endParaRPr lang="en-CH" sz="3200"/>
          </a:p>
        </p:txBody>
      </p:sp>
      <p:pic>
        <p:nvPicPr>
          <p:cNvPr id="2050" name="Picture 2" descr="Aperio CS2 - Digital Pathology Scanner">
            <a:extLst>
              <a:ext uri="{FF2B5EF4-FFF2-40B4-BE49-F238E27FC236}">
                <a16:creationId xmlns:a16="http://schemas.microsoft.com/office/drawing/2014/main" id="{0E58C49B-E667-1213-2782-AEC2862D6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2215" y="3752138"/>
            <a:ext cx="7112000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9C4EE9B-C53A-33B6-163B-FF6F3DF73236}"/>
              </a:ext>
            </a:extLst>
          </p:cNvPr>
          <p:cNvSpPr txBox="1"/>
          <p:nvPr/>
        </p:nvSpPr>
        <p:spPr>
          <a:xfrm>
            <a:off x="885218" y="11906814"/>
            <a:ext cx="121984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/>
              <a:t>Quelle: https://zenodo.org/record/53169#.Y3R-ty8w3Lu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0A3D82-3CF1-271C-A800-A313EB81899F}"/>
              </a:ext>
            </a:extLst>
          </p:cNvPr>
          <p:cNvSpPr txBox="1"/>
          <p:nvPr/>
        </p:nvSpPr>
        <p:spPr>
          <a:xfrm>
            <a:off x="593387" y="7421038"/>
            <a:ext cx="1493195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400" b="0" i="0" u="none" strike="noStrike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This data set represents a collection of textures in histological images of human colorectal cancer. It contains two group of files (</a:t>
            </a:r>
            <a:r>
              <a:rPr lang="en-GB" sz="2400" b="1" i="0" u="none" strike="noStrike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ZIP File in ILIAS</a:t>
            </a:r>
            <a:r>
              <a:rPr lang="en-GB" sz="2400" b="0" i="0" u="none" strike="noStrike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):</a:t>
            </a:r>
          </a:p>
          <a:p>
            <a:pPr algn="l"/>
            <a:endParaRPr lang="en-GB" sz="2400">
              <a:solidFill>
                <a:srgbClr val="333333"/>
              </a:solidFill>
              <a:latin typeface="Roboto" panose="02000000000000000000" pitchFamily="2" charset="0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GB" sz="2400" b="0" i="0" u="none" strike="noStrike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"Kather_texture_2016_image_tiles_5000.zip": a zipped folder containing 5000 histological images of 150 * 150 px each (74 * 74 µm). Each image belongs to exactly one of eight tissue categories (specified by the folder name). 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GB" sz="2400" b="0" i="0" u="none" strike="noStrike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"Kather_texture_2016_larger_images_10.zip": a zipped folder containing 10 larger histological images of 5000 x 5000 px each. These images contain more than one tissue type. </a:t>
            </a:r>
          </a:p>
          <a:p>
            <a:br>
              <a:rPr lang="en-GB" sz="2400"/>
            </a:br>
            <a:endParaRPr lang="en-CH" sz="2400"/>
          </a:p>
        </p:txBody>
      </p:sp>
    </p:spTree>
    <p:extLst>
      <p:ext uri="{BB962C8B-B14F-4D97-AF65-F5344CB8AC3E}">
        <p14:creationId xmlns:p14="http://schemas.microsoft.com/office/powerpoint/2010/main" val="3076772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85E0B4-1A01-9F9D-AC2D-358EB96FDA5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21BC5E0-5945-43E9-94A4-5B24074A1572}" type="datetime4">
              <a:rPr lang="de-CH" smtClean="0"/>
              <a:t>16. November 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69FF7C-9110-0684-5A8C-EFF75FEBC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8</a:t>
            </a:fld>
            <a:endParaRPr lang="de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AB1F9-A95E-4EC6-EC6A-D4DC2B089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7348" y="271718"/>
            <a:ext cx="11480260" cy="12931456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4C79B894-48D8-6224-DD70-879E92C72103}"/>
              </a:ext>
            </a:extLst>
          </p:cNvPr>
          <p:cNvSpPr/>
          <p:nvPr/>
        </p:nvSpPr>
        <p:spPr>
          <a:xfrm>
            <a:off x="5862155" y="11436188"/>
            <a:ext cx="11997828" cy="2008094"/>
          </a:xfrm>
          <a:prstGeom prst="frame">
            <a:avLst>
              <a:gd name="adj1" fmla="val 3571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B3A009-4728-AC32-5AEA-722C9A8B60CE}"/>
              </a:ext>
            </a:extLst>
          </p:cNvPr>
          <p:cNvSpPr txBox="1"/>
          <p:nvPr/>
        </p:nvSpPr>
        <p:spPr>
          <a:xfrm rot="10800000" flipV="1">
            <a:off x="17703807" y="10235859"/>
            <a:ext cx="41537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the supportive tissue of an epithelial organ, tumour, gonad, etc., consisting of connective tissues and blood vessels.</a:t>
            </a:r>
            <a:endParaRPr lang="en-CH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AA1DFB-F484-9D1B-FBEC-7F8C997A4052}"/>
              </a:ext>
            </a:extLst>
          </p:cNvPr>
          <p:cNvSpPr txBox="1"/>
          <p:nvPr/>
        </p:nvSpPr>
        <p:spPr>
          <a:xfrm>
            <a:off x="17703807" y="8688051"/>
            <a:ext cx="42704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The moist, inner lining of some organs and body cavities</a:t>
            </a:r>
            <a:r>
              <a:rPr lang="en-GB" b="0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(such as the nose, mouth, lungs, and stomach).</a:t>
            </a:r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C2CEFC-43AC-BFF9-51C0-821A7830B21A}"/>
              </a:ext>
            </a:extLst>
          </p:cNvPr>
          <p:cNvSpPr txBox="1"/>
          <p:nvPr/>
        </p:nvSpPr>
        <p:spPr>
          <a:xfrm>
            <a:off x="17703807" y="7064514"/>
            <a:ext cx="366732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Lymph Tissues are found </a:t>
            </a:r>
            <a:r>
              <a:rPr lang="en-GB" b="1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at various points around the body, including the throat, armpits, chest, abdomen and groin</a:t>
            </a:r>
            <a:endParaRPr lang="en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8BF11D-D728-C0CA-3763-783E81FB6EC7}"/>
              </a:ext>
            </a:extLst>
          </p:cNvPr>
          <p:cNvSpPr txBox="1"/>
          <p:nvPr/>
        </p:nvSpPr>
        <p:spPr>
          <a:xfrm>
            <a:off x="17703807" y="2279811"/>
            <a:ext cx="456227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It is </a:t>
            </a:r>
            <a:r>
              <a:rPr lang="en-GB" b="1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 kind of tissue that is made up of more than one type of cell, and all the cells coordinate to perform a common function</a:t>
            </a:r>
            <a:r>
              <a:rPr lang="en-GB" b="0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 </a:t>
            </a:r>
            <a:endParaRPr lang="en-CH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082EEC-0497-1B7A-5047-2E017F8E3101}"/>
              </a:ext>
            </a:extLst>
          </p:cNvPr>
          <p:cNvSpPr txBox="1"/>
          <p:nvPr/>
        </p:nvSpPr>
        <p:spPr>
          <a:xfrm>
            <a:off x="17703807" y="4068987"/>
            <a:ext cx="45622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Tissue present in a wound of different types.</a:t>
            </a:r>
            <a:endParaRPr lang="en-CH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8A5CFA-0276-2B10-1B18-883FD174B6A8}"/>
              </a:ext>
            </a:extLst>
          </p:cNvPr>
          <p:cNvSpPr txBox="1"/>
          <p:nvPr/>
        </p:nvSpPr>
        <p:spPr>
          <a:xfrm>
            <a:off x="17703807" y="767634"/>
            <a:ext cx="38721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Adipose tissue, otherwise known as body fat, is </a:t>
            </a:r>
            <a:r>
              <a:rPr lang="en-GB" b="1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 connective tissue that extends throughout your body</a:t>
            </a:r>
            <a:endParaRPr lang="en-CH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30FFA4-86B1-7E78-5D2F-2871FC5CB708}"/>
              </a:ext>
            </a:extLst>
          </p:cNvPr>
          <p:cNvSpPr txBox="1"/>
          <p:nvPr/>
        </p:nvSpPr>
        <p:spPr>
          <a:xfrm rot="16200000">
            <a:off x="-788103" y="6075726"/>
            <a:ext cx="440537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8000">
                <a:latin typeface="Arial" panose="020B0604020202020204" pitchFamily="34" charset="0"/>
                <a:cs typeface="Arial" panose="020B0604020202020204" pitchFamily="34" charset="0"/>
              </a:rPr>
              <a:t>The Data</a:t>
            </a:r>
          </a:p>
        </p:txBody>
      </p:sp>
    </p:spTree>
    <p:extLst>
      <p:ext uri="{BB962C8B-B14F-4D97-AF65-F5344CB8AC3E}">
        <p14:creationId xmlns:p14="http://schemas.microsoft.com/office/powerpoint/2010/main" val="2573141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3744A5-F7CC-7939-1967-4408E3AEE7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E042629-1B22-412C-AB3E-D6582210C3CD}" type="datetime4">
              <a:rPr lang="de-CH" noProof="0" smtClean="0"/>
              <a:t>16. November 2022</a:t>
            </a:fld>
            <a:endParaRPr lang="de-CH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9BAC4-BE5B-8074-A0A2-30858C3F2C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3300" y="5026423"/>
            <a:ext cx="22380918" cy="7022142"/>
          </a:xfrm>
        </p:spPr>
        <p:txBody>
          <a:bodyPr/>
          <a:lstStyle/>
          <a:p>
            <a:pPr algn="ctr"/>
            <a:r>
              <a:rPr lang="en-CH" sz="5400">
                <a:latin typeface="Arial" panose="020B0604020202020204" pitchFamily="34" charset="0"/>
                <a:cs typeface="Arial" panose="020B0604020202020204" pitchFamily="34" charset="0"/>
              </a:rPr>
              <a:t>Build a classifier to find TUMOR tissue.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660FF4-E9BD-D713-811B-01B6E8543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300" y="900008"/>
            <a:ext cx="22380916" cy="593101"/>
          </a:xfrm>
        </p:spPr>
        <p:txBody>
          <a:bodyPr/>
          <a:lstStyle/>
          <a:p>
            <a:r>
              <a:rPr lang="en-CH" sz="5400">
                <a:latin typeface="Arial" panose="020B0604020202020204" pitchFamily="34" charset="0"/>
                <a:cs typeface="Arial" panose="020B0604020202020204" pitchFamily="34" charset="0"/>
              </a:rPr>
              <a:t>Main Research Question (your task)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1C6102-BAFA-0149-CE2F-E2E2D487C0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/>
              <a:t>Seite </a:t>
            </a:r>
            <a:fld id="{DA46B11B-5CD7-4312-8465-76854B5FEC9C}" type="slidenum">
              <a:rPr lang="de-CH" smtClean="0"/>
              <a:pPr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146536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MPOWERCHARTSPROPERTIES_B_0" val="AAAAAAH//////////wEAAAAAAAAAAAAAACoqIFRoaXMgaXMgYSBMaXRlREIgZmlsZSAqKgcEAP////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//////////AQAAAAAAAAAAAAAAEQAAAFByb3BlcnR5RG9jdW1lbnRzAgAAAAAAAAAFAAAACQAAAF9pZD0kLl9pZAEDAAAAAAADAAAAAQADAAAAIwAAAENvbWJpSW5kZXg9JC5OYW1lICsgJ18nICsgJC5WZXJzaW9uAQQAAAAAAAQAAAABAAQAAAA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IBAQEBAQEBAQEBAQEBAQIAAAAAAAAAAwAAAAMAAAAA/////wQAJwwAAAAAAAAAAAAAIAD///////////////8AAAD///////////////8DAAAAAgD///////8DAAAAAgD///////8DAAAAAgD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8BACAA////////////////AAAO////////Aw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gADAP///////wQAAAACABAACxCZNRc4pnNFpI+jT3EADnAFAAAAAAADAAAAAAADAAAAAwADAAAAAAADAAAAAwADAAAAAAD///////8DAAIA////////BAAAAAMAEAALCxjIeq1GzkmF+aDU7Rx+XQUAAAABAAMAAAACAAMAAAABAAMAAAACAP///////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////8EABQMAAAAAAAAAAAAACAB////////////////AAAA////////////////BAAAAAMA////////BA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QAgAf///////////////wAADv///////wQAAAACAP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wIAAgEDAAAAAgD///////8aAAZMaW5rZWRTaGFwZXNEYXRhUHJvcGVydHlfMAUAAAAAAAQAAAADAAQAAAABAAQAAAADAP///////wMAAgEDAAAAAwD///////8lAAZMaW5rZWRTaGFwZVByZXNlbnRhdGlvblNldHRpbmdzRGF0YV8wBQAAAAEABAAAAAAABAAAAAIABAAAAAAABA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/////AgC3DgAAAAAAAAAAAAD/////gwCDAAAABV9pZAAQAAAABBCZNRc4pnNFpI+jT3EADnADRGF0YQAbAAAABExpbmtlZFNoYXBlRGF0YQAFAAAAAAACTmFtZQAZAAAATGlua2VkU2hhcGVzRGF0YVByb3BlcnR5ABBWZXJzaW9uAAAAAAAJTGFzdFdyaXRlAHKZdCJ9AQAAAAEA/////50AnQAAAAVfaWQAEAAAAAQLGMh6rUbOSYX5oNTtHH5dA0RhdGEAKgAAAAhQcmVzZW50YXRpb25TY2FubmVkRm9yTGlua2VkU2hhcGVzAAEAAk5hbWUAJAAAAExpbmtlZFNoYXBlUHJlc2VudGF0aW9uU2V0dGluZ3NEYXRhABBWZXJzaW9uAAAAAAAJTGFzdFdyaXRlAKyZdCJ9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/>
  <p:tag name="EMPOWERCHARTSPROPERTIES_SLOT" val="B"/>
  <p:tag name="EMPOWERCHARTSPROPERTIES_B_LENGTH" val="2457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Click to edit Master text styles&#10;Second level&#10;Third level&#10;Fourth level&#10;Fifth leve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Click to edit Master text styles&#10;Second level&#10;Third level&#10;Fourth level&#10;Fifth level"/>
</p:tagLst>
</file>

<file path=ppt/theme/theme1.xml><?xml version="1.0" encoding="utf-8"?>
<a:theme xmlns:a="http://schemas.openxmlformats.org/drawingml/2006/main" name="HSLU Master">
  <a:themeElements>
    <a:clrScheme name="HSLU Farben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77C5D8"/>
      </a:accent1>
      <a:accent2>
        <a:srgbClr val="ADCA2A"/>
      </a:accent2>
      <a:accent3>
        <a:srgbClr val="EC5A7A"/>
      </a:accent3>
      <a:accent4>
        <a:srgbClr val="FCC300"/>
      </a:accent4>
      <a:accent5>
        <a:srgbClr val="F0F0F0"/>
      </a:accent5>
      <a:accent6>
        <a:srgbClr val="808080"/>
      </a:accent6>
      <a:hlink>
        <a:srgbClr val="000000"/>
      </a:hlink>
      <a:folHlink>
        <a:srgbClr val="F0F0F0"/>
      </a:folHlink>
    </a:clrScheme>
    <a:fontScheme name="HSLU">
      <a:majorFont>
        <a:latin typeface="Verdana"/>
        <a:ea typeface="Segoe UI Semibold"/>
        <a:cs typeface="Segoe UI Semibold"/>
      </a:majorFont>
      <a:minorFont>
        <a:latin typeface="Verdana"/>
        <a:ea typeface="Segoe UI Light"/>
        <a:cs typeface="Segoe UI Light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EDIT - xx22 Presentation general 16_9.potm" id="{463F8738-E2FA-43A6-9483-B2421F5F5BD7}" vid="{1AC43D2F-ADAF-495B-8C25-8FBA3220B2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D931C7BEE220A43AE45CFB89C7BB1EA" ma:contentTypeVersion="13" ma:contentTypeDescription="Ein neues Dokument erstellen." ma:contentTypeScope="" ma:versionID="887090b056d8014c159caf229707c6e6">
  <xsd:schema xmlns:xsd="http://www.w3.org/2001/XMLSchema" xmlns:xs="http://www.w3.org/2001/XMLSchema" xmlns:p="http://schemas.microsoft.com/office/2006/metadata/properties" xmlns:ns2="a10cff91-eeaa-44a5-88e2-3fd976d144b0" xmlns:ns3="5da58c9a-0374-4c5e-852f-d6f813e724f3" targetNamespace="http://schemas.microsoft.com/office/2006/metadata/properties" ma:root="true" ma:fieldsID="e1592a883d2ad25bc236013a3fba94a4" ns2:_="" ns3:_="">
    <xsd:import namespace="a10cff91-eeaa-44a5-88e2-3fd976d144b0"/>
    <xsd:import namespace="5da58c9a-0374-4c5e-852f-d6f813e724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lcf76f155ced4ddcb4097134ff3c332f" minOccurs="0"/>
                <xsd:element ref="ns3:TaxCatchAll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0cff91-eeaa-44a5-88e2-3fd976d144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17" nillable="true" ma:taxonomy="true" ma:internalName="lcf76f155ced4ddcb4097134ff3c332f" ma:taxonomyFieldName="MediaServiceImageTags" ma:displayName="Bildmarkierungen" ma:readOnly="false" ma:fieldId="{5cf76f15-5ced-4ddc-b409-7134ff3c332f}" ma:taxonomyMulti="true" ma:sspId="9a48e02a-304b-44db-a51f-647cba8d1c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a58c9a-0374-4c5e-852f-d6f813e724f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0deea98a-f6e9-42fd-acf6-53adca5e2a33}" ma:internalName="TaxCatchAll" ma:showField="CatchAllData" ma:web="5da58c9a-0374-4c5e-852f-d6f813e724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da58c9a-0374-4c5e-852f-d6f813e724f3" xsi:nil="true"/>
    <lcf76f155ced4ddcb4097134ff3c332f xmlns="a10cff91-eeaa-44a5-88e2-3fd976d144b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1B22379-68EE-4294-A662-CCA510E474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32E8BD3-409B-4505-A06B-9A763A79CF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10cff91-eeaa-44a5-88e2-3fd976d144b0"/>
    <ds:schemaRef ds:uri="5da58c9a-0374-4c5e-852f-d6f813e724f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32ADD14-27E2-4CBB-84C3-E07DFBE08BF2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a10cff91-eeaa-44a5-88e2-3fd976d144b0"/>
    <ds:schemaRef ds:uri="http://www.w3.org/XML/1998/namespace"/>
    <ds:schemaRef ds:uri="5da58c9a-0374-4c5e-852f-d6f813e724f3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Präsentation Allgemein 16_9</Template>
  <TotalTime>5272</TotalTime>
  <Words>866</Words>
  <Application>Microsoft Macintosh PowerPoint</Application>
  <PresentationFormat>Custom</PresentationFormat>
  <Paragraphs>92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Arial</vt:lpstr>
      <vt:lpstr>Calibri</vt:lpstr>
      <vt:lpstr>Roboto</vt:lpstr>
      <vt:lpstr>Symbol</vt:lpstr>
      <vt:lpstr>Verdana</vt:lpstr>
      <vt:lpstr>Wingdings 3</vt:lpstr>
      <vt:lpstr>HSLU Master</vt:lpstr>
      <vt:lpstr>Object Detection and Localisation Lab</vt:lpstr>
      <vt:lpstr>Project Phases: CRISP-DM </vt:lpstr>
      <vt:lpstr>Project Format: Enquiry Based Learning</vt:lpstr>
      <vt:lpstr>Project Rules</vt:lpstr>
      <vt:lpstr>Project Deliverables and % of evaluation</vt:lpstr>
      <vt:lpstr>The Problem</vt:lpstr>
      <vt:lpstr>PowerPoint Presentation</vt:lpstr>
      <vt:lpstr>PowerPoint Presentation</vt:lpstr>
      <vt:lpstr>Main Research Question (your task)</vt:lpstr>
      <vt:lpstr>Possible additional research questions (in order of difficulty)</vt:lpstr>
      <vt:lpstr>Be careful</vt:lpstr>
      <vt:lpstr>Large Images – Where is tumor tissue?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"Jovana Markovic | FolienWerke GmbH" &lt;jovana@folienwerke.ch&gt;</dc:creator>
  <cp:lastModifiedBy>Umberto Michelucci</cp:lastModifiedBy>
  <cp:revision>101</cp:revision>
  <dcterms:created xsi:type="dcterms:W3CDTF">2022-01-11T13:18:40Z</dcterms:created>
  <dcterms:modified xsi:type="dcterms:W3CDTF">2022-11-16T19:47:09Z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0x010100ED931C7BEE220A43AE45CFB89C7BB1EA</vt:lpwstr>
  </property>
  <property fmtid="{D5CDD505-2E9C-101B-9397-08002B2CF9AE}" pid="3" name="MediaServiceImageTags">
    <vt:lpwstr/>
  </property>
</Properties>
</file>